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omments/comment1.xml" ContentType="application/vnd.openxmlformats-officedocument.presentationml.comments+xml"/>
  <Override PartName="/ppt/notesSlides/notesSlide83.xml" ContentType="application/vnd.openxmlformats-officedocument.presentationml.notesSlide+xml"/>
  <Override PartName="/ppt/comments/comment2.xml" ContentType="application/vnd.openxmlformats-officedocument.presentationml.comments+xml"/>
  <Override PartName="/ppt/notesSlides/notesSlide84.xml" ContentType="application/vnd.openxmlformats-officedocument.presentationml.notesSlide+xml"/>
  <Override PartName="/ppt/comments/comment3.xml" ContentType="application/vnd.openxmlformats-officedocument.presentationml.comments+xml"/>
  <Override PartName="/ppt/notesSlides/notesSlide85.xml" ContentType="application/vnd.openxmlformats-officedocument.presentationml.notesSlide+xml"/>
  <Override PartName="/ppt/comments/comment4.xml" ContentType="application/vnd.openxmlformats-officedocument.presentationml.comments+xml"/>
  <Override PartName="/ppt/notesSlides/notesSlide86.xml" ContentType="application/vnd.openxmlformats-officedocument.presentationml.notesSlide+xml"/>
  <Override PartName="/ppt/comments/comment5.xml" ContentType="application/vnd.openxmlformats-officedocument.presentationml.comments+xml"/>
  <Override PartName="/ppt/notesSlides/notesSlide87.xml" ContentType="application/vnd.openxmlformats-officedocument.presentationml.notesSlide+xml"/>
  <Override PartName="/ppt/comments/comment6.xml" ContentType="application/vnd.openxmlformats-officedocument.presentationml.comments+xml"/>
  <Override PartName="/ppt/notesSlides/notesSlide88.xml" ContentType="application/vnd.openxmlformats-officedocument.presentationml.notesSlide+xml"/>
  <Override PartName="/ppt/comments/comment7.xml" ContentType="application/vnd.openxmlformats-officedocument.presentationml.comments+xml"/>
  <Override PartName="/ppt/notesSlides/notesSlide89.xml" ContentType="application/vnd.openxmlformats-officedocument.presentationml.notesSlide+xml"/>
  <Override PartName="/ppt/comments/comment8.xml" ContentType="application/vnd.openxmlformats-officedocument.presentationml.comments+xml"/>
  <Override PartName="/ppt/notesSlides/notesSlide90.xml" ContentType="application/vnd.openxmlformats-officedocument.presentationml.notesSlide+xml"/>
  <Override PartName="/ppt/comments/comment9.xml" ContentType="application/vnd.openxmlformats-officedocument.presentationml.comments+xml"/>
  <Override PartName="/ppt/notesSlides/notesSlide91.xml" ContentType="application/vnd.openxmlformats-officedocument.presentationml.notesSlide+xml"/>
  <Override PartName="/ppt/comments/comment10.xml" ContentType="application/vnd.openxmlformats-officedocument.presentationml.comments+xml"/>
  <Override PartName="/ppt/notesSlides/notesSlide92.xml" ContentType="application/vnd.openxmlformats-officedocument.presentationml.notesSlide+xml"/>
  <Override PartName="/ppt/comments/comment11.xml" ContentType="application/vnd.openxmlformats-officedocument.presentationml.comments+xml"/>
  <Override PartName="/ppt/notesSlides/notesSlide93.xml" ContentType="application/vnd.openxmlformats-officedocument.presentationml.notesSlide+xml"/>
  <Override PartName="/ppt/comments/comment12.xml" ContentType="application/vnd.openxmlformats-officedocument.presentationml.comments+xml"/>
  <Override PartName="/ppt/notesSlides/notesSlide94.xml" ContentType="application/vnd.openxmlformats-officedocument.presentationml.notesSlide+xml"/>
  <Override PartName="/ppt/comments/comment13.xml" ContentType="application/vnd.openxmlformats-officedocument.presentationml.comment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6" r:id="rId2"/>
    <p:sldId id="260" r:id="rId3"/>
    <p:sldId id="261" r:id="rId4"/>
    <p:sldId id="339" r:id="rId5"/>
    <p:sldId id="341" r:id="rId6"/>
    <p:sldId id="340" r:id="rId7"/>
    <p:sldId id="295" r:id="rId8"/>
    <p:sldId id="342" r:id="rId9"/>
    <p:sldId id="343" r:id="rId10"/>
    <p:sldId id="344" r:id="rId11"/>
    <p:sldId id="345" r:id="rId12"/>
    <p:sldId id="299" r:id="rId13"/>
    <p:sldId id="300" r:id="rId14"/>
    <p:sldId id="277" r:id="rId15"/>
    <p:sldId id="278" r:id="rId16"/>
    <p:sldId id="346" r:id="rId17"/>
    <p:sldId id="347" r:id="rId18"/>
    <p:sldId id="348" r:id="rId19"/>
    <p:sldId id="294" r:id="rId20"/>
    <p:sldId id="279" r:id="rId21"/>
    <p:sldId id="301" r:id="rId22"/>
    <p:sldId id="349" r:id="rId23"/>
    <p:sldId id="350" r:id="rId24"/>
    <p:sldId id="283" r:id="rId25"/>
    <p:sldId id="280" r:id="rId26"/>
    <p:sldId id="302" r:id="rId27"/>
    <p:sldId id="351" r:id="rId28"/>
    <p:sldId id="284" r:id="rId29"/>
    <p:sldId id="355" r:id="rId30"/>
    <p:sldId id="356" r:id="rId31"/>
    <p:sldId id="330" r:id="rId32"/>
    <p:sldId id="354" r:id="rId33"/>
    <p:sldId id="331" r:id="rId34"/>
    <p:sldId id="332" r:id="rId35"/>
    <p:sldId id="353" r:id="rId36"/>
    <p:sldId id="334" r:id="rId37"/>
    <p:sldId id="352" r:id="rId38"/>
    <p:sldId id="333" r:id="rId39"/>
    <p:sldId id="357" r:id="rId40"/>
    <p:sldId id="303" r:id="rId41"/>
    <p:sldId id="304" r:id="rId42"/>
    <p:sldId id="358" r:id="rId43"/>
    <p:sldId id="359" r:id="rId44"/>
    <p:sldId id="360" r:id="rId45"/>
    <p:sldId id="361" r:id="rId46"/>
    <p:sldId id="362" r:id="rId47"/>
    <p:sldId id="363" r:id="rId48"/>
    <p:sldId id="364" r:id="rId49"/>
    <p:sldId id="365" r:id="rId50"/>
    <p:sldId id="366" r:id="rId51"/>
    <p:sldId id="367" r:id="rId52"/>
    <p:sldId id="394" r:id="rId53"/>
    <p:sldId id="368" r:id="rId54"/>
    <p:sldId id="369" r:id="rId55"/>
    <p:sldId id="395" r:id="rId56"/>
    <p:sldId id="371" r:id="rId57"/>
    <p:sldId id="414" r:id="rId58"/>
    <p:sldId id="412"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413" r:id="rId73"/>
    <p:sldId id="416" r:id="rId74"/>
    <p:sldId id="387" r:id="rId75"/>
    <p:sldId id="419" r:id="rId76"/>
    <p:sldId id="420" r:id="rId77"/>
    <p:sldId id="421" r:id="rId78"/>
    <p:sldId id="422" r:id="rId79"/>
    <p:sldId id="423" r:id="rId80"/>
    <p:sldId id="424" r:id="rId81"/>
    <p:sldId id="425" r:id="rId82"/>
    <p:sldId id="432" r:id="rId83"/>
    <p:sldId id="397" r:id="rId84"/>
    <p:sldId id="398" r:id="rId85"/>
    <p:sldId id="399" r:id="rId86"/>
    <p:sldId id="400" r:id="rId87"/>
    <p:sldId id="426" r:id="rId88"/>
    <p:sldId id="401" r:id="rId89"/>
    <p:sldId id="402" r:id="rId90"/>
    <p:sldId id="403" r:id="rId91"/>
    <p:sldId id="427" r:id="rId92"/>
    <p:sldId id="404" r:id="rId93"/>
    <p:sldId id="405" r:id="rId94"/>
    <p:sldId id="433" r:id="rId95"/>
    <p:sldId id="418" r:id="rId96"/>
    <p:sldId id="407" r:id="rId97"/>
    <p:sldId id="408" r:id="rId98"/>
    <p:sldId id="409" r:id="rId99"/>
    <p:sldId id="411" r:id="rId100"/>
    <p:sldId id="431" r:id="rId101"/>
    <p:sldId id="390" r:id="rId102"/>
    <p:sldId id="430" r:id="rId103"/>
    <p:sldId id="392" r:id="rId104"/>
    <p:sldId id="429" r:id="rId105"/>
    <p:sldId id="428" r:id="rId106"/>
    <p:sldId id="393" r:id="rId107"/>
    <p:sldId id="257"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arina Belém" initials="CB" lastIdx="4" clrIdx="0">
    <p:extLst>
      <p:ext uri="{19B8F6BF-5375-455C-9EA6-DF929625EA0E}">
        <p15:presenceInfo xmlns:p15="http://schemas.microsoft.com/office/powerpoint/2012/main" userId="5c3ee7025f746395" providerId="Windows Live"/>
      </p:ext>
    </p:extLst>
  </p:cmAuthor>
  <p:cmAuthor id="2" name="Renata Castelo Branco" initials="RCB" lastIdx="1" clrIdx="1">
    <p:extLst>
      <p:ext uri="{19B8F6BF-5375-455C-9EA6-DF929625EA0E}">
        <p15:presenceInfo xmlns:p15="http://schemas.microsoft.com/office/powerpoint/2012/main" userId="798585bbff595f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70AD47"/>
    <a:srgbClr val="7E3D00"/>
    <a:srgbClr val="4D2600"/>
    <a:srgbClr val="FFFFFF"/>
    <a:srgbClr val="FFC5C5"/>
    <a:srgbClr val="E2F0D9"/>
    <a:srgbClr val="008000"/>
    <a:srgbClr val="33CC33"/>
    <a:srgbClr val="609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8" autoAdjust="0"/>
    <p:restoredTop sz="72267" autoAdjust="0"/>
  </p:normalViewPr>
  <p:slideViewPr>
    <p:cSldViewPr snapToGrid="0">
      <p:cViewPr>
        <p:scale>
          <a:sx n="50" d="100"/>
          <a:sy n="50" d="100"/>
        </p:scale>
        <p:origin x="1805" y="302"/>
      </p:cViewPr>
      <p:guideLst/>
    </p:cSldViewPr>
  </p:slideViewPr>
  <p:notesTextViewPr>
    <p:cViewPr>
      <p:scale>
        <a:sx n="3" d="2"/>
        <a:sy n="3" d="2"/>
      </p:scale>
      <p:origin x="0" y="0"/>
    </p:cViewPr>
  </p:notesTextViewPr>
  <p:sorterViewPr>
    <p:cViewPr varScale="1">
      <p:scale>
        <a:sx n="100" d="100"/>
        <a:sy n="100" d="100"/>
      </p:scale>
      <p:origin x="0" y="-55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3-27T23:04:10.994" idx="1">
    <p:pos x="10" y="10"/>
    <p:text>Isto apresenta a média para 3 runs das métricas (ONVG, Maximum Spread, IGD), não corresponde ao gráfico!! Portanto alguns valores poderão ser não intuitivos, como por exemplo o convergence, devo colocar um gráfico p/ ajudar a visualizar?</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3-21T08:16:43.690" idx="4">
    <p:pos x="3508" y="384"/>
    <p:text>Humm, trocar aqui para passar a ter duas colunas.. Nestem omento só está representado a distribuição (na coluna da diversidade)</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A96B7E-43E8-4B85-A9BE-088242BC380A}" type="datetimeFigureOut">
              <a:rPr lang="en-GB" smtClean="0"/>
              <a:t>04/04/2019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A4223-CC27-493C-A732-4172AD441EF9}" type="slidenum">
              <a:rPr lang="en-GB" smtClean="0"/>
              <a:t>‹#›</a:t>
            </a:fld>
            <a:endParaRPr lang="en-GB"/>
          </a:p>
        </p:txBody>
      </p:sp>
    </p:spTree>
    <p:extLst>
      <p:ext uri="{BB962C8B-B14F-4D97-AF65-F5344CB8AC3E}">
        <p14:creationId xmlns:p14="http://schemas.microsoft.com/office/powerpoint/2010/main" val="1198691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1</a:t>
            </a:fld>
            <a:endParaRPr lang="en-GB"/>
          </a:p>
        </p:txBody>
      </p:sp>
    </p:spTree>
    <p:extLst>
      <p:ext uri="{BB962C8B-B14F-4D97-AF65-F5344CB8AC3E}">
        <p14:creationId xmlns:p14="http://schemas.microsoft.com/office/powerpoint/2010/main" val="491398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1200" kern="1200" dirty="0">
                <a:solidFill>
                  <a:schemeClr val="tx1"/>
                </a:solidFill>
                <a:effectLst/>
                <a:latin typeface="+mn-lt"/>
                <a:ea typeface="+mn-ea"/>
                <a:cs typeface="+mn-cs"/>
              </a:rPr>
              <a:t>long </a:t>
            </a:r>
            <a:r>
              <a:rPr lang="en-US" sz="1200" b="1" kern="1200" dirty="0">
                <a:solidFill>
                  <a:schemeClr val="tx1"/>
                </a:solidFill>
                <a:effectLst/>
                <a:latin typeface="+mn-lt"/>
                <a:ea typeface="+mn-ea"/>
                <a:cs typeface="+mn-cs"/>
              </a:rPr>
              <a:t>computation time</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10</a:t>
            </a:fld>
            <a:endParaRPr lang="en-GB"/>
          </a:p>
        </p:txBody>
      </p:sp>
    </p:spTree>
    <p:extLst>
      <p:ext uri="{BB962C8B-B14F-4D97-AF65-F5344CB8AC3E}">
        <p14:creationId xmlns:p14="http://schemas.microsoft.com/office/powerpoint/2010/main" val="38791303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 up this evaluation I’m just showing you three Pareto-optimal solutions that reflect different compromises among the two objectives.</a:t>
            </a:r>
          </a:p>
          <a:p>
            <a:r>
              <a:rPr lang="en-GB" dirty="0"/>
              <a:t>*structural</a:t>
            </a:r>
            <a:r>
              <a:rPr lang="en-GB" baseline="0" dirty="0"/>
              <a:t> efficiency </a:t>
            </a:r>
            <a:r>
              <a:rPr lang="pt-PT" baseline="0" dirty="0"/>
              <a:t>&amp;</a:t>
            </a:r>
            <a:r>
              <a:rPr lang="en-GB" baseline="0" dirty="0"/>
              <a:t> *distance between attractors</a:t>
            </a:r>
            <a:endParaRPr lang="en-GB" dirty="0"/>
          </a:p>
          <a:p>
            <a:endParaRPr lang="en-GB" dirty="0"/>
          </a:p>
          <a:p>
            <a:r>
              <a:rPr lang="en-GB" dirty="0"/>
              <a:t>Left = best solution for the space-frame in terms of attractor distance, they are coincident. This creates an enormous deformity in the middle of the truss and it has a poorer structural performance</a:t>
            </a:r>
          </a:p>
          <a:p>
            <a:r>
              <a:rPr lang="en-GB" dirty="0"/>
              <a:t>Middle = variation of the first, but where the attractors are not all concentric, but are still located near each other. </a:t>
            </a:r>
          </a:p>
          <a:p>
            <a:r>
              <a:rPr lang="en-GB" dirty="0"/>
              <a:t>Right = one solution that spreads the attractors even more to better structural efficiency (less displacement).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Note that, we have no access to the true optimal solutions and, therefore, there might be better solutions that have not been found by the algorithms.</a:t>
            </a: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100</a:t>
            </a:fld>
            <a:endParaRPr lang="en-GB"/>
          </a:p>
        </p:txBody>
      </p:sp>
    </p:spTree>
    <p:extLst>
      <p:ext uri="{BB962C8B-B14F-4D97-AF65-F5344CB8AC3E}">
        <p14:creationId xmlns:p14="http://schemas.microsoft.com/office/powerpoint/2010/main" val="31873245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 up this evaluation I’m just showing you three Pareto-optimal solutions that reflect different compromises among the two objectives.</a:t>
            </a:r>
          </a:p>
          <a:p>
            <a:r>
              <a:rPr lang="en-GB" dirty="0"/>
              <a:t>*structural</a:t>
            </a:r>
            <a:r>
              <a:rPr lang="en-GB" baseline="0" dirty="0"/>
              <a:t> efficiency </a:t>
            </a:r>
            <a:r>
              <a:rPr lang="pt-PT" baseline="0" dirty="0"/>
              <a:t>&amp;</a:t>
            </a:r>
            <a:r>
              <a:rPr lang="en-GB" baseline="0" dirty="0"/>
              <a:t> *distance between attractors</a:t>
            </a:r>
            <a:endParaRPr lang="en-GB" dirty="0"/>
          </a:p>
          <a:p>
            <a:endParaRPr lang="en-GB" dirty="0"/>
          </a:p>
          <a:p>
            <a:r>
              <a:rPr lang="en-GB" dirty="0"/>
              <a:t>Left = best solution for the space-frame in terms of attractor distance, they are coincident. This creates an enormous deformity in the middle of the truss and it has a poorer structural performance</a:t>
            </a:r>
          </a:p>
          <a:p>
            <a:r>
              <a:rPr lang="en-GB" dirty="0"/>
              <a:t>Middle = variation of the first, but where the attractors are not all concentric, but are still located near each other. </a:t>
            </a:r>
          </a:p>
          <a:p>
            <a:r>
              <a:rPr lang="en-GB" dirty="0"/>
              <a:t>Right = one solution that spreads the attractors even more to better structural efficiency (less displacement).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Note that, we have no access to the true optimal solutions and, therefore, there might be better solutions that have not been found by the algorithms.</a:t>
            </a: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101</a:t>
            </a:fld>
            <a:endParaRPr lang="en-GB"/>
          </a:p>
        </p:txBody>
      </p:sp>
    </p:spTree>
    <p:extLst>
      <p:ext uri="{BB962C8B-B14F-4D97-AF65-F5344CB8AC3E}">
        <p14:creationId xmlns:p14="http://schemas.microsoft.com/office/powerpoint/2010/main" val="14215061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 up this evaluation I’m just showing you three Pareto-optimal solutions that reflect different compromises among the two objectives.</a:t>
            </a:r>
          </a:p>
          <a:p>
            <a:r>
              <a:rPr lang="en-GB" dirty="0"/>
              <a:t>*structural</a:t>
            </a:r>
            <a:r>
              <a:rPr lang="en-GB" baseline="0" dirty="0"/>
              <a:t> efficiency </a:t>
            </a:r>
            <a:r>
              <a:rPr lang="pt-PT" baseline="0" dirty="0"/>
              <a:t>&amp;</a:t>
            </a:r>
            <a:r>
              <a:rPr lang="en-GB" baseline="0" dirty="0"/>
              <a:t> *distance between attractors</a:t>
            </a:r>
            <a:endParaRPr lang="en-GB" dirty="0"/>
          </a:p>
          <a:p>
            <a:endParaRPr lang="en-GB" dirty="0"/>
          </a:p>
          <a:p>
            <a:r>
              <a:rPr lang="en-GB" dirty="0"/>
              <a:t>Left = best solution for the space-frame in terms of attractor distance, they are coincident. This creates an enormous deformity in the middle of the truss and it has a poorer structural performance</a:t>
            </a:r>
          </a:p>
          <a:p>
            <a:r>
              <a:rPr lang="en-GB" dirty="0"/>
              <a:t>Middle = variation of the first, but where the attractors are not all concentric, but are still located near each other. </a:t>
            </a:r>
          </a:p>
          <a:p>
            <a:r>
              <a:rPr lang="en-GB" dirty="0"/>
              <a:t>Right = one solution that spreads the attractors even more to better structural efficiency (less displacement).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Note that, we have no access to the true optimal solutions and, therefore, there might be better solutions that have not been found by the algorithms.</a:t>
            </a: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102</a:t>
            </a:fld>
            <a:endParaRPr lang="en-GB"/>
          </a:p>
        </p:txBody>
      </p:sp>
    </p:spTree>
    <p:extLst>
      <p:ext uri="{BB962C8B-B14F-4D97-AF65-F5344CB8AC3E}">
        <p14:creationId xmlns:p14="http://schemas.microsoft.com/office/powerpoint/2010/main" val="1707816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was a comparative study on Pareto-based approaches to </a:t>
            </a:r>
            <a:r>
              <a:rPr lang="pt-PT" sz="1200" b="0" i="0" u="none" strike="noStrike" kern="1200" baseline="0" dirty="0" err="1">
                <a:solidFill>
                  <a:schemeClr val="tx1"/>
                </a:solidFill>
                <a:latin typeface="+mn-lt"/>
                <a:ea typeface="+mn-ea"/>
                <a:cs typeface="+mn-cs"/>
              </a:rPr>
              <a:t>Multi</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objective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optimization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problems</a:t>
            </a:r>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103</a:t>
            </a:fld>
            <a:endParaRPr lang="en-GB"/>
          </a:p>
        </p:txBody>
      </p:sp>
    </p:spTree>
    <p:extLst>
      <p:ext uri="{BB962C8B-B14F-4D97-AF65-F5344CB8AC3E}">
        <p14:creationId xmlns:p14="http://schemas.microsoft.com/office/powerpoint/2010/main" val="32609807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was a comparative study on Pareto-based approaches to </a:t>
            </a:r>
            <a:r>
              <a:rPr lang="pt-PT" sz="1200" b="0" i="0" u="none" strike="noStrike" kern="1200" baseline="0" dirty="0" err="1">
                <a:solidFill>
                  <a:schemeClr val="tx1"/>
                </a:solidFill>
                <a:latin typeface="+mn-lt"/>
                <a:ea typeface="+mn-ea"/>
                <a:cs typeface="+mn-cs"/>
              </a:rPr>
              <a:t>Multi</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objective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optimization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problems</a:t>
            </a:r>
            <a:endParaRPr lang="en-GB" sz="1200" b="0" i="0" u="none" strike="noStrike" kern="1200" baseline="0" dirty="0">
              <a:solidFill>
                <a:schemeClr val="tx1"/>
              </a:solidFill>
              <a:latin typeface="+mn-lt"/>
              <a:ea typeface="+mn-ea"/>
              <a:cs typeface="+mn-cs"/>
            </a:endParaRPr>
          </a:p>
          <a:p>
            <a:pPr marL="171450" indent="-171450">
              <a:buFontTx/>
              <a:buChar char="-"/>
            </a:pPr>
            <a:r>
              <a:rPr lang="en-GB" sz="1200" b="0" i="0" u="none" strike="noStrike" kern="1200" baseline="0" dirty="0">
                <a:solidFill>
                  <a:schemeClr val="tx1"/>
                </a:solidFill>
                <a:latin typeface="+mn-lt"/>
                <a:ea typeface="+mn-ea"/>
                <a:cs typeface="+mn-cs"/>
              </a:rPr>
              <a:t>Pareto Optimization is more informative that its optimization counterparts</a:t>
            </a:r>
          </a:p>
          <a:p>
            <a:pPr marL="171450" indent="-171450">
              <a:buFontTx/>
              <a:buChar char="-"/>
            </a:pPr>
            <a:r>
              <a:rPr lang="en-GB" sz="1200" b="0" i="0" u="none" strike="noStrike" kern="1200" baseline="0" dirty="0">
                <a:solidFill>
                  <a:schemeClr val="tx1"/>
                </a:solidFill>
                <a:latin typeface="+mn-lt"/>
                <a:ea typeface="+mn-ea"/>
                <a:cs typeface="+mn-cs"/>
              </a:rPr>
              <a:t>Literature review showed no </a:t>
            </a:r>
            <a:r>
              <a:rPr lang="en-US" sz="1200" b="0" i="0" u="none" strike="noStrike" kern="1200" baseline="0" dirty="0">
                <a:solidFill>
                  <a:schemeClr val="tx1"/>
                </a:solidFill>
                <a:latin typeface="+mn-lt"/>
                <a:ea typeface="+mn-ea"/>
                <a:cs typeface="+mn-cs"/>
              </a:rPr>
              <a:t>apparent consensus regarding the best way to assess the quality </a:t>
            </a:r>
            <a:r>
              <a:rPr lang="en-GB" sz="1200" b="0" i="0" u="none" strike="noStrike" kern="1200" baseline="0" dirty="0">
                <a:solidFill>
                  <a:schemeClr val="tx1"/>
                </a:solidFill>
                <a:latin typeface="+mn-lt"/>
                <a:ea typeface="+mn-ea"/>
                <a:cs typeface="+mn-cs"/>
              </a:rPr>
              <a:t>of Pareto approaches. We decided to </a:t>
            </a:r>
            <a:r>
              <a:rPr lang="en-US" sz="1200" b="0" i="0" u="none" strike="noStrike" kern="1200" baseline="0" dirty="0">
                <a:solidFill>
                  <a:schemeClr val="tx1"/>
                </a:solidFill>
                <a:latin typeface="+mn-lt"/>
                <a:ea typeface="+mn-ea"/>
                <a:cs typeface="+mn-cs"/>
              </a:rPr>
              <a:t>apply different metrics simultaneously</a:t>
            </a:r>
          </a:p>
          <a:p>
            <a:pPr marL="171450" indent="-171450">
              <a:buFontTx/>
              <a:buChar char="-"/>
            </a:pPr>
            <a:r>
              <a:rPr lang="en-US" sz="1200" b="0" i="0" u="none" strike="noStrike" kern="1200" baseline="0" dirty="0">
                <a:solidFill>
                  <a:schemeClr val="tx1"/>
                </a:solidFill>
                <a:latin typeface="+mn-lt"/>
                <a:ea typeface="+mn-ea"/>
                <a:cs typeface="+mn-cs"/>
              </a:rPr>
              <a:t>We went</a:t>
            </a:r>
            <a:r>
              <a:rPr lang="en-GB" sz="1200" b="0" i="0" u="none" strike="noStrike" kern="1200" baseline="0" dirty="0">
                <a:solidFill>
                  <a:schemeClr val="tx1"/>
                </a:solidFill>
                <a:latin typeface="+mn-lt"/>
                <a:ea typeface="+mn-ea"/>
                <a:cs typeface="+mn-cs"/>
              </a:rPr>
              <a:t> with a </a:t>
            </a:r>
            <a:r>
              <a:rPr lang="en-US" sz="1200" b="0" i="0" u="none" strike="noStrike" kern="1200" baseline="0" dirty="0">
                <a:solidFill>
                  <a:schemeClr val="tx1"/>
                </a:solidFill>
                <a:latin typeface="+mn-lt"/>
                <a:ea typeface="+mn-ea"/>
                <a:cs typeface="+mn-cs"/>
              </a:rPr>
              <a:t>combination of </a:t>
            </a:r>
            <a:r>
              <a:rPr lang="pt-PT" sz="1200" b="0" i="0" u="none" strike="noStrike" kern="1200" baseline="0" dirty="0" err="1">
                <a:solidFill>
                  <a:schemeClr val="tx1"/>
                </a:solidFill>
                <a:latin typeface="+mn-lt"/>
                <a:ea typeface="+mn-ea"/>
                <a:cs typeface="+mn-cs"/>
              </a:rPr>
              <a:t>Multi</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objective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optimization</a:t>
            </a:r>
            <a:r>
              <a:rPr lang="en-US" sz="1200" b="0" i="0" u="none" strike="noStrike" kern="1200" baseline="0" dirty="0">
                <a:solidFill>
                  <a:schemeClr val="tx1"/>
                </a:solidFill>
                <a:latin typeface="+mn-lt"/>
                <a:ea typeface="+mn-ea"/>
                <a:cs typeface="+mn-cs"/>
              </a:rPr>
              <a:t> performance metrics and Pareto Front plots. And indeed </a:t>
            </a:r>
            <a:r>
              <a:rPr lang="en-GB" sz="1200" b="0" i="0" u="none" strike="noStrike" kern="1200" baseline="0" dirty="0">
                <a:solidFill>
                  <a:schemeClr val="tx1"/>
                </a:solidFill>
                <a:latin typeface="+mn-lt"/>
                <a:ea typeface="+mn-ea"/>
                <a:cs typeface="+mn-cs"/>
              </a:rPr>
              <a:t>Pareto optimization greatly benefits from graphical plots. </a:t>
            </a:r>
          </a:p>
        </p:txBody>
      </p:sp>
      <p:sp>
        <p:nvSpPr>
          <p:cNvPr id="4" name="Slide Number Placeholder 3"/>
          <p:cNvSpPr>
            <a:spLocks noGrp="1"/>
          </p:cNvSpPr>
          <p:nvPr>
            <p:ph type="sldNum" sz="quarter" idx="5"/>
          </p:nvPr>
        </p:nvSpPr>
        <p:spPr/>
        <p:txBody>
          <a:bodyPr/>
          <a:lstStyle/>
          <a:p>
            <a:fld id="{5FAA4223-CC27-493C-A732-4172AD441EF9}" type="slidenum">
              <a:rPr lang="en-GB" smtClean="0"/>
              <a:t>104</a:t>
            </a:fld>
            <a:endParaRPr lang="en-GB"/>
          </a:p>
        </p:txBody>
      </p:sp>
    </p:spTree>
    <p:extLst>
      <p:ext uri="{BB962C8B-B14F-4D97-AF65-F5344CB8AC3E}">
        <p14:creationId xmlns:p14="http://schemas.microsoft.com/office/powerpoint/2010/main" val="31222074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Problems:</a:t>
            </a:r>
          </a:p>
          <a:p>
            <a:pPr marL="171450" indent="-171450">
              <a:buFontTx/>
              <a:buChar char="-"/>
            </a:pPr>
            <a:r>
              <a:rPr lang="en-GB" sz="1200" b="0" i="0" u="none" strike="noStrike" kern="1200" baseline="0" dirty="0">
                <a:solidFill>
                  <a:schemeClr val="tx1"/>
                </a:solidFill>
                <a:latin typeface="+mn-lt"/>
                <a:ea typeface="+mn-ea"/>
                <a:cs typeface="+mn-cs"/>
              </a:rPr>
              <a:t>These approaches are slow, as they must explore the objective space to a large extent.</a:t>
            </a:r>
          </a:p>
          <a:p>
            <a:pPr marL="171450" indent="-171450">
              <a:buFontTx/>
              <a:buChar char="-"/>
            </a:pPr>
            <a:r>
              <a:rPr lang="en-GB" sz="1200" b="0" i="0" u="none" strike="noStrike" kern="1200" baseline="0" dirty="0">
                <a:solidFill>
                  <a:schemeClr val="tx1"/>
                </a:solidFill>
                <a:latin typeface="+mn-lt"/>
                <a:ea typeface="+mn-ea"/>
                <a:cs typeface="+mn-cs"/>
              </a:rPr>
              <a:t>Surrogate models might help reducing this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dirty="0">
                <a:latin typeface="+mn-lt"/>
              </a:rPr>
              <a:t>Tests are relevant for algorithm selection - </a:t>
            </a:r>
            <a:r>
              <a:rPr lang="en-GB" sz="1200" b="0" i="0" u="none" strike="noStrike" kern="1200" baseline="0" dirty="0">
                <a:solidFill>
                  <a:schemeClr val="tx1"/>
                </a:solidFill>
                <a:latin typeface="+mn-lt"/>
                <a:ea typeface="+mn-ea"/>
                <a:cs typeface="+mn-cs"/>
              </a:rPr>
              <a:t>Evolutionary algorithms are not always the answer to all the problems. SPEA2, currently known as one of the best evolutionary algorithms, exhibited poor performance in this case.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(Particle swarm algorithms cover a large extent of the objective space, but evolutionary algorithms tend to spend lots of time evaluating the same region (e.g. NSGA-II))</a:t>
            </a: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105</a:t>
            </a:fld>
            <a:endParaRPr lang="en-GB"/>
          </a:p>
        </p:txBody>
      </p:sp>
    </p:spTree>
    <p:extLst>
      <p:ext uri="{BB962C8B-B14F-4D97-AF65-F5344CB8AC3E}">
        <p14:creationId xmlns:p14="http://schemas.microsoft.com/office/powerpoint/2010/main" val="17210943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As future work:</a:t>
            </a:r>
          </a:p>
          <a:p>
            <a:pPr marL="171450" indent="-171450">
              <a:buFontTx/>
              <a:buChar char="-"/>
            </a:pPr>
            <a:r>
              <a:rPr lang="en-GB" sz="1200" b="0" i="0" u="none" strike="noStrike" kern="1200" baseline="0" dirty="0">
                <a:solidFill>
                  <a:schemeClr val="tx1"/>
                </a:solidFill>
                <a:latin typeface="+mn-lt"/>
                <a:ea typeface="+mn-ea"/>
                <a:cs typeface="+mn-cs"/>
              </a:rPr>
              <a:t>we want to compare this to other approaches</a:t>
            </a:r>
          </a:p>
          <a:p>
            <a:pPr marL="171450" indent="-171450">
              <a:buFontTx/>
              <a:buChar char="-"/>
            </a:pPr>
            <a:r>
              <a:rPr lang="en-US" sz="1200" b="0" i="0" u="none" strike="noStrike" kern="1200" baseline="0" dirty="0">
                <a:solidFill>
                  <a:schemeClr val="tx1"/>
                </a:solidFill>
                <a:latin typeface="+mn-lt"/>
                <a:ea typeface="+mn-ea"/>
                <a:cs typeface="+mn-cs"/>
              </a:rPr>
              <a:t>consider the application of these algorithms to more complex designs</a:t>
            </a:r>
          </a:p>
          <a:p>
            <a:pPr marL="171450" indent="-171450">
              <a:buFontTx/>
              <a:buChar char="-"/>
            </a:pPr>
            <a:r>
              <a:rPr lang="en-US" sz="1200" b="0" i="0" u="none" strike="noStrike" kern="1200" baseline="0" dirty="0">
                <a:solidFill>
                  <a:schemeClr val="tx1"/>
                </a:solidFill>
                <a:latin typeface="+mn-lt"/>
                <a:ea typeface="+mn-ea"/>
                <a:cs typeface="+mn-cs"/>
              </a:rPr>
              <a:t>And with more diverse objectives = higher number of variables</a:t>
            </a:r>
          </a:p>
          <a:p>
            <a:pPr marL="171450" indent="-171450">
              <a:buFontTx/>
              <a:buChar char="-"/>
            </a:pPr>
            <a:r>
              <a:rPr lang="en-US" sz="1200" b="0" i="0" u="none" strike="noStrike" kern="1200" baseline="0" dirty="0">
                <a:solidFill>
                  <a:schemeClr val="tx1"/>
                </a:solidFill>
                <a:latin typeface="+mn-lt"/>
                <a:ea typeface="+mn-ea"/>
                <a:cs typeface="+mn-cs"/>
              </a:rPr>
              <a:t>In problems with a larger number of objectives </a:t>
            </a:r>
            <a:r>
              <a:rPr lang="en-US" sz="1200" b="0" i="0" u="none" strike="noStrike" kern="1200" baseline="0" dirty="0">
                <a:solidFill>
                  <a:schemeClr val="tx1"/>
                </a:solidFill>
                <a:latin typeface="+mn-lt"/>
                <a:ea typeface="+mn-ea"/>
                <a:cs typeface="+mn-cs"/>
                <a:sym typeface="Wingdings" panose="05000000000000000000" pitchFamily="2" charset="2"/>
              </a:rPr>
              <a:t> </a:t>
            </a:r>
            <a:r>
              <a:rPr lang="en-US" sz="1200" b="0" i="0" u="none" strike="noStrike" kern="1200" baseline="0" dirty="0">
                <a:solidFill>
                  <a:schemeClr val="tx1"/>
                </a:solidFill>
                <a:latin typeface="+mn-lt"/>
                <a:ea typeface="+mn-ea"/>
                <a:cs typeface="+mn-cs"/>
              </a:rPr>
              <a:t>difficult to visualize the trade-offs between objectives. Thus, we plan to study visualization mechanisms tailored for higher-dimensional problems</a:t>
            </a:r>
          </a:p>
          <a:p>
            <a:pPr marL="171450" indent="-171450">
              <a:buFontTx/>
              <a:buChar char="-"/>
            </a:pPr>
            <a:r>
              <a:rPr lang="en-US" sz="1200" b="0" i="0" u="none" strike="noStrike" kern="1200" baseline="0" dirty="0">
                <a:solidFill>
                  <a:schemeClr val="tx1"/>
                </a:solidFill>
                <a:latin typeface="+mn-lt"/>
                <a:ea typeface="+mn-ea"/>
                <a:cs typeface="+mn-cs"/>
              </a:rPr>
              <a:t>Combine surrogate models with multi-objective evolutionary algorithms to speed things up</a:t>
            </a:r>
          </a:p>
          <a:p>
            <a:pPr marL="0" indent="0">
              <a:buFontTx/>
              <a:buNone/>
            </a:pPr>
            <a:endParaRPr lang="en-US"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106</a:t>
            </a:fld>
            <a:endParaRPr lang="en-GB"/>
          </a:p>
        </p:txBody>
      </p:sp>
    </p:spTree>
    <p:extLst>
      <p:ext uri="{BB962C8B-B14F-4D97-AF65-F5344CB8AC3E}">
        <p14:creationId xmlns:p14="http://schemas.microsoft.com/office/powerpoint/2010/main" val="21147286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107</a:t>
            </a:fld>
            <a:endParaRPr lang="en-GB"/>
          </a:p>
        </p:txBody>
      </p:sp>
    </p:spTree>
    <p:extLst>
      <p:ext uri="{BB962C8B-B14F-4D97-AF65-F5344CB8AC3E}">
        <p14:creationId xmlns:p14="http://schemas.microsoft.com/office/powerpoint/2010/main" val="929921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1200" kern="1200" dirty="0">
                <a:solidFill>
                  <a:schemeClr val="tx1"/>
                </a:solidFill>
                <a:effectLst/>
                <a:latin typeface="+mn-lt"/>
                <a:ea typeface="+mn-ea"/>
                <a:cs typeface="+mn-cs"/>
              </a:rPr>
              <a:t>Idea that it </a:t>
            </a:r>
            <a:r>
              <a:rPr lang="en-US" sz="1200" b="1" kern="1200" dirty="0">
                <a:solidFill>
                  <a:schemeClr val="tx1"/>
                </a:solidFill>
                <a:effectLst/>
                <a:latin typeface="+mn-lt"/>
                <a:ea typeface="+mn-ea"/>
                <a:cs typeface="+mn-cs"/>
              </a:rPr>
              <a:t>restricts the creative </a:t>
            </a:r>
            <a:r>
              <a:rPr lang="en-US" sz="1200" kern="1200" dirty="0">
                <a:solidFill>
                  <a:schemeClr val="tx1"/>
                </a:solidFill>
                <a:effectLst/>
                <a:latin typeface="+mn-lt"/>
                <a:ea typeface="+mn-ea"/>
                <a:cs typeface="+mn-cs"/>
              </a:rPr>
              <a:t>process of the architect</a:t>
            </a:r>
          </a:p>
          <a:p>
            <a:pPr marL="0" lvl="0" indent="0">
              <a:buFont typeface="+mj-lt"/>
              <a:buNone/>
            </a:pP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we focus on optimization processes, mainly the </a:t>
            </a:r>
            <a:r>
              <a:rPr lang="en-US" sz="1200" b="1" kern="1200" dirty="0">
                <a:solidFill>
                  <a:schemeClr val="tx1"/>
                </a:solidFill>
                <a:effectLst/>
                <a:latin typeface="+mn-lt"/>
                <a:ea typeface="+mn-ea"/>
                <a:cs typeface="+mn-cs"/>
              </a:rPr>
              <a:t>Multi-objective optimization </a:t>
            </a:r>
            <a:r>
              <a:rPr lang="en-US" sz="1200" kern="1200" dirty="0">
                <a:solidFill>
                  <a:schemeClr val="tx1"/>
                </a:solidFill>
                <a:effectLst/>
                <a:latin typeface="+mn-lt"/>
                <a:ea typeface="+mn-ea"/>
                <a:cs typeface="+mn-cs"/>
              </a:rPr>
              <a:t>ones, those that reflect the fact that </a:t>
            </a:r>
            <a:r>
              <a:rPr lang="en-US" sz="1200" b="1" kern="1200" dirty="0">
                <a:solidFill>
                  <a:schemeClr val="tx1"/>
                </a:solidFill>
                <a:effectLst/>
                <a:latin typeface="+mn-lt"/>
                <a:ea typeface="+mn-ea"/>
                <a:cs typeface="+mn-cs"/>
              </a:rPr>
              <a:t>building design involves multiple conflicting goals</a:t>
            </a:r>
            <a:r>
              <a:rPr lang="en-US" sz="1200" kern="1200" dirty="0">
                <a:solidFill>
                  <a:schemeClr val="tx1"/>
                </a:solidFill>
                <a:effectLst/>
                <a:latin typeface="+mn-lt"/>
                <a:ea typeface="+mn-ea"/>
                <a:cs typeface="+mn-cs"/>
              </a:rPr>
              <a:t>.</a:t>
            </a:r>
            <a:endParaRPr lang="pt-P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11</a:t>
            </a:fld>
            <a:endParaRPr lang="en-GB"/>
          </a:p>
        </p:txBody>
      </p:sp>
    </p:spTree>
    <p:extLst>
      <p:ext uri="{BB962C8B-B14F-4D97-AF65-F5344CB8AC3E}">
        <p14:creationId xmlns:p14="http://schemas.microsoft.com/office/powerpoint/2010/main" val="3554577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Which includes: structural, thermal, economic, etc.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there are multiple requirements, the use of single objective optimization techniques is not enough, mainly because the best option for one of the requirements is rarely the best one for the others.</a:t>
            </a:r>
          </a:p>
        </p:txBody>
      </p:sp>
      <p:sp>
        <p:nvSpPr>
          <p:cNvPr id="4" name="Slide Number Placeholder 3"/>
          <p:cNvSpPr>
            <a:spLocks noGrp="1"/>
          </p:cNvSpPr>
          <p:nvPr>
            <p:ph type="sldNum" sz="quarter" idx="5"/>
          </p:nvPr>
        </p:nvSpPr>
        <p:spPr/>
        <p:txBody>
          <a:bodyPr/>
          <a:lstStyle/>
          <a:p>
            <a:fld id="{5FAA4223-CC27-493C-A732-4172AD441EF9}" type="slidenum">
              <a:rPr lang="en-GB" smtClean="0"/>
              <a:t>12</a:t>
            </a:fld>
            <a:endParaRPr lang="en-GB"/>
          </a:p>
        </p:txBody>
      </p:sp>
    </p:spTree>
    <p:extLst>
      <p:ext uri="{BB962C8B-B14F-4D97-AF65-F5344CB8AC3E}">
        <p14:creationId xmlns:p14="http://schemas.microsoft.com/office/powerpoint/2010/main" val="1477676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therefore need to apply a multi-objective optimization methods. </a:t>
            </a:r>
            <a:endParaRPr lang="en-GB" dirty="0"/>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13</a:t>
            </a:fld>
            <a:endParaRPr lang="en-GB"/>
          </a:p>
        </p:txBody>
      </p:sp>
    </p:spTree>
    <p:extLst>
      <p:ext uri="{BB962C8B-B14F-4D97-AF65-F5344CB8AC3E}">
        <p14:creationId xmlns:p14="http://schemas.microsoft.com/office/powerpoint/2010/main" val="3980538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multiple approaches to MOO.</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one is</a:t>
            </a:r>
            <a:endParaRPr lang="pt-PT" sz="1200" kern="1200" dirty="0">
              <a:solidFill>
                <a:schemeClr val="tx1"/>
              </a:solidFill>
              <a:effectLst/>
              <a:latin typeface="+mn-lt"/>
              <a:ea typeface="+mn-ea"/>
              <a:cs typeface="+mn-cs"/>
            </a:endParaRPr>
          </a:p>
          <a:p>
            <a:pPr marL="171450" indent="-171450">
              <a:buFontTx/>
              <a:buChar char="-"/>
            </a:pP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14</a:t>
            </a:fld>
            <a:endParaRPr lang="en-GB"/>
          </a:p>
        </p:txBody>
      </p:sp>
    </p:spTree>
    <p:extLst>
      <p:ext uri="{BB962C8B-B14F-4D97-AF65-F5344CB8AC3E}">
        <p14:creationId xmlns:p14="http://schemas.microsoft.com/office/powerpoint/2010/main" val="79763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Based on the evaluation of different design variations resulting from different combinations of parameters</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15</a:t>
            </a:fld>
            <a:endParaRPr lang="en-GB"/>
          </a:p>
        </p:txBody>
      </p:sp>
    </p:spTree>
    <p:extLst>
      <p:ext uri="{BB962C8B-B14F-4D97-AF65-F5344CB8AC3E}">
        <p14:creationId xmlns:p14="http://schemas.microsoft.com/office/powerpoint/2010/main" val="295646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using sampling methods (e.g. Monte </a:t>
            </a:r>
            <a:r>
              <a:rPr lang="en-US" sz="1200" kern="1200" dirty="0" err="1">
                <a:solidFill>
                  <a:schemeClr val="tx1"/>
                </a:solidFill>
                <a:effectLst/>
                <a:latin typeface="+mn-lt"/>
                <a:ea typeface="+mn-ea"/>
                <a:cs typeface="+mn-cs"/>
              </a:rPr>
              <a:t>carlo</a:t>
            </a:r>
            <a:r>
              <a:rPr lang="en-US" sz="1200" kern="1200" dirty="0">
                <a:solidFill>
                  <a:schemeClr val="tx1"/>
                </a:solidFill>
                <a:effectLst/>
                <a:latin typeface="+mn-lt"/>
                <a:ea typeface="+mn-ea"/>
                <a:cs typeface="+mn-cs"/>
              </a:rPr>
              <a:t> sampling ad Latin hypercube).</a:t>
            </a:r>
            <a:endParaRPr lang="pt-PT" sz="1200" kern="1200" dirty="0">
              <a:solidFill>
                <a:schemeClr val="tx1"/>
              </a:solidFill>
              <a:effectLst/>
              <a:latin typeface="+mn-lt"/>
              <a:ea typeface="+mn-ea"/>
              <a:cs typeface="+mn-cs"/>
            </a:endParaRPr>
          </a:p>
          <a:p>
            <a:pPr marL="0" indent="0">
              <a:buFontTx/>
              <a:buNone/>
            </a:pP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16</a:t>
            </a:fld>
            <a:endParaRPr lang="en-GB"/>
          </a:p>
        </p:txBody>
      </p:sp>
    </p:spTree>
    <p:extLst>
      <p:ext uri="{BB962C8B-B14F-4D97-AF65-F5344CB8AC3E}">
        <p14:creationId xmlns:p14="http://schemas.microsoft.com/office/powerpoint/2010/main" val="491815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Advantages: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simple and flexible approach</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available in multiple tools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more informed process: set of design variations and associated performance</a:t>
            </a:r>
            <a:endParaRPr lang="pt-PT"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Disadvantages: </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does not guarantee that good solutions will be found</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does not take advantage of the information obtained in previous evaluations</a:t>
            </a:r>
            <a:endParaRPr lang="pt-PT" sz="1200" kern="1200" dirty="0">
              <a:solidFill>
                <a:schemeClr val="tx1"/>
              </a:solidFill>
              <a:effectLst/>
              <a:latin typeface="+mn-lt"/>
              <a:ea typeface="+mn-ea"/>
              <a:cs typeface="+mn-cs"/>
            </a:endParaRPr>
          </a:p>
          <a:p>
            <a:pPr marL="171450" indent="-171450">
              <a:buFontTx/>
              <a:buChar char="-"/>
            </a:pP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17</a:t>
            </a:fld>
            <a:endParaRPr lang="en-GB"/>
          </a:p>
        </p:txBody>
      </p:sp>
    </p:spTree>
    <p:extLst>
      <p:ext uri="{BB962C8B-B14F-4D97-AF65-F5344CB8AC3E}">
        <p14:creationId xmlns:p14="http://schemas.microsoft.com/office/powerpoint/2010/main" val="1759824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Advantages: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simple and flexible approach</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available in multiple tools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more informed process: set of design variations and associated performance</a:t>
            </a:r>
            <a:endParaRPr lang="pt-PT"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Disadvantages: </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does not guarantee that good solutions will be found</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does not take advantage of the information obtained in previous evaluations</a:t>
            </a:r>
            <a:endParaRPr lang="pt-PT" sz="1200" kern="1200" dirty="0">
              <a:solidFill>
                <a:schemeClr val="tx1"/>
              </a:solidFill>
              <a:effectLst/>
              <a:latin typeface="+mn-lt"/>
              <a:ea typeface="+mn-ea"/>
              <a:cs typeface="+mn-cs"/>
            </a:endParaRPr>
          </a:p>
          <a:p>
            <a:pPr marL="171450" indent="-171450">
              <a:buFontTx/>
              <a:buChar char="-"/>
            </a:pP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18</a:t>
            </a:fld>
            <a:endParaRPr lang="en-GB"/>
          </a:p>
        </p:txBody>
      </p:sp>
    </p:spTree>
    <p:extLst>
      <p:ext uri="{BB962C8B-B14F-4D97-AF65-F5344CB8AC3E}">
        <p14:creationId xmlns:p14="http://schemas.microsoft.com/office/powerpoint/2010/main" val="2565225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the example of an experiment-based approach, regarding optimization of a residential design. You want to optimize it with regards to 3 different aspects, so as you already know, you will use a Multi Objective Optimization approach. </a:t>
            </a:r>
          </a:p>
          <a:p>
            <a:endParaRPr lang="en-GB" dirty="0"/>
          </a:p>
          <a:p>
            <a:r>
              <a:rPr lang="en-GB" dirty="0"/>
              <a:t>1. We generate multiple variations for the same design </a:t>
            </a:r>
          </a:p>
          <a:p>
            <a:r>
              <a:rPr lang="en-GB" dirty="0"/>
              <a:t>2. Obtain each variation’s performance measures</a:t>
            </a:r>
          </a:p>
          <a:p>
            <a:r>
              <a:rPr lang="en-GB" dirty="0"/>
              <a:t>3. Make a utility function to classify which solutions are better </a:t>
            </a:r>
          </a:p>
          <a:p>
            <a:endParaRPr lang="en-GB" dirty="0"/>
          </a:p>
          <a:p>
            <a:pPr marL="171450" indent="-171450">
              <a:buFontTx/>
              <a:buChar char="-"/>
            </a:pPr>
            <a:r>
              <a:rPr lang="en-GB" dirty="0"/>
              <a:t>Provides no guarantee about quality of solutions (generates designs </a:t>
            </a:r>
            <a:r>
              <a:rPr lang="en-GB" dirty="0" err="1"/>
              <a:t>blindlessly</a:t>
            </a:r>
            <a:r>
              <a:rPr lang="en-GB" dirty="0"/>
              <a:t>)</a:t>
            </a:r>
          </a:p>
          <a:p>
            <a:pPr marL="171450" indent="-171450">
              <a:buFontTx/>
              <a:buChar char="-"/>
            </a:pPr>
            <a:r>
              <a:rPr lang="en-GB" dirty="0"/>
              <a:t>Simple, flexible and easy to use approach (generate designs, evaluate them, chose the best)</a:t>
            </a:r>
          </a:p>
          <a:p>
            <a:pPr marL="171450" indent="-171450">
              <a:buFontTx/>
              <a:buChar char="-"/>
            </a:pPr>
            <a:r>
              <a:rPr lang="en-GB" dirty="0"/>
              <a:t>Basis to sensitivity analysis methodologies – allows to extract information about different designs</a:t>
            </a:r>
          </a:p>
          <a:p>
            <a:pPr marL="171450" indent="-171450">
              <a:buFontTx/>
              <a:buChar char="-"/>
            </a:pPr>
            <a:r>
              <a:rPr lang="en-GB" sz="1200" dirty="0"/>
              <a:t>Gives the user full disclosure about the optimization process and its evolution (generated solutions)</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19</a:t>
            </a:fld>
            <a:endParaRPr lang="en-GB"/>
          </a:p>
        </p:txBody>
      </p:sp>
    </p:spTree>
    <p:extLst>
      <p:ext uri="{BB962C8B-B14F-4D97-AF65-F5344CB8AC3E}">
        <p14:creationId xmlns:p14="http://schemas.microsoft.com/office/powerpoint/2010/main" val="9435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Environmental and economic concerns have led to adoption of a design approach that seeks for more efficient design solutions regarding different requirements: thermal, energy, lighting, etc.</a:t>
            </a:r>
            <a:endParaRPr lang="pt-PT" sz="1200" kern="1200" dirty="0">
              <a:solidFill>
                <a:schemeClr val="tx1"/>
              </a:solidFill>
              <a:effectLst/>
              <a:latin typeface="+mn-lt"/>
              <a:ea typeface="+mn-ea"/>
              <a:cs typeface="+mn-cs"/>
            </a:endParaRPr>
          </a:p>
          <a:p>
            <a:r>
              <a:rPr lang="en-GB" sz="1200" b="0" i="0" u="none" strike="noStrike" kern="1200" baseline="0" dirty="0">
                <a:solidFill>
                  <a:schemeClr val="tx1"/>
                </a:solidFill>
                <a:latin typeface="+mn-lt"/>
                <a:ea typeface="+mn-ea"/>
                <a:cs typeface="+mn-cs"/>
              </a:rPr>
              <a:t>*</a:t>
            </a:r>
            <a:r>
              <a:rPr lang="en-GB" sz="1200" b="1" i="0" u="none" strike="noStrike" kern="1200" baseline="0" dirty="0">
                <a:solidFill>
                  <a:schemeClr val="tx1"/>
                </a:solidFill>
                <a:latin typeface="+mn-lt"/>
                <a:ea typeface="+mn-ea"/>
                <a:cs typeface="+mn-cs"/>
              </a:rPr>
              <a:t>click</a:t>
            </a:r>
            <a:r>
              <a:rPr lang="en-GB"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5"/>
          </p:nvPr>
        </p:nvSpPr>
        <p:spPr/>
        <p:txBody>
          <a:bodyPr/>
          <a:lstStyle/>
          <a:p>
            <a:fld id="{5FAA4223-CC27-493C-A732-4172AD441EF9}" type="slidenum">
              <a:rPr lang="en-GB" smtClean="0"/>
              <a:t>2</a:t>
            </a:fld>
            <a:endParaRPr lang="en-GB"/>
          </a:p>
        </p:txBody>
      </p:sp>
    </p:spTree>
    <p:extLst>
      <p:ext uri="{BB962C8B-B14F-4D97-AF65-F5344CB8AC3E}">
        <p14:creationId xmlns:p14="http://schemas.microsoft.com/office/powerpoint/2010/main" val="3280071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approach considers the integration of multiple objective in single fitness function.</a:t>
            </a:r>
            <a:endParaRPr lang="pt-PT" sz="1200" kern="1200" dirty="0">
              <a:solidFill>
                <a:schemeClr val="tx1"/>
              </a:solidFill>
              <a:effectLst/>
              <a:latin typeface="+mn-lt"/>
              <a:ea typeface="+mn-ea"/>
              <a:cs typeface="+mn-cs"/>
            </a:endParaRP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20</a:t>
            </a:fld>
            <a:endParaRPr lang="en-GB"/>
          </a:p>
        </p:txBody>
      </p:sp>
    </p:spTree>
    <p:extLst>
      <p:ext uri="{BB962C8B-B14F-4D97-AF65-F5344CB8AC3E}">
        <p14:creationId xmlns:p14="http://schemas.microsoft.com/office/powerpoint/2010/main" val="2496160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Which is known as </a:t>
            </a:r>
            <a:r>
              <a:rPr lang="en-US" sz="1200" b="1" kern="1200" dirty="0">
                <a:solidFill>
                  <a:schemeClr val="tx1"/>
                </a:solidFill>
                <a:effectLst/>
                <a:latin typeface="+mn-lt"/>
                <a:ea typeface="+mn-ea"/>
                <a:cs typeface="+mn-cs"/>
              </a:rPr>
              <a:t>utility function. </a:t>
            </a:r>
            <a:r>
              <a:rPr lang="en-US" sz="1200" b="0"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combines the set of objectives according to the user’s preference, reducing a Multi-Objective Optimization problem to a single one. </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Advantages:</a:t>
            </a: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21</a:t>
            </a:fld>
            <a:endParaRPr lang="en-GB"/>
          </a:p>
        </p:txBody>
      </p:sp>
    </p:spTree>
    <p:extLst>
      <p:ext uri="{BB962C8B-B14F-4D97-AF65-F5344CB8AC3E}">
        <p14:creationId xmlns:p14="http://schemas.microsoft.com/office/powerpoint/2010/main" val="2148083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Advantages: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Easy use</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availability </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diversity of ready to use tools (Opossum, Galapagos)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time required</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enables a more intelligent design process (previous evaluations knowledge is taken into consideration)</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Disadvantages:</a:t>
            </a: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22</a:t>
            </a:fld>
            <a:endParaRPr lang="en-GB"/>
          </a:p>
        </p:txBody>
      </p:sp>
    </p:spTree>
    <p:extLst>
      <p:ext uri="{BB962C8B-B14F-4D97-AF65-F5344CB8AC3E}">
        <p14:creationId xmlns:p14="http://schemas.microsoft.com/office/powerpoint/2010/main" val="1718235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Disadvantages: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Architect’s loss of control</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returns a single option</a:t>
            </a:r>
            <a:endParaRPr lang="pt-PT"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does not provide enough information to support future decisions</a:t>
            </a: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23</a:t>
            </a:fld>
            <a:endParaRPr lang="en-GB"/>
          </a:p>
        </p:txBody>
      </p:sp>
    </p:spTree>
    <p:extLst>
      <p:ext uri="{BB962C8B-B14F-4D97-AF65-F5344CB8AC3E}">
        <p14:creationId xmlns:p14="http://schemas.microsoft.com/office/powerpoint/2010/main" val="1298424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a consider a concrete example. This example is concerned to the decision of buying a house. </a:t>
            </a:r>
          </a:p>
          <a:p>
            <a:r>
              <a:rPr lang="en-GB" dirty="0"/>
              <a:t>Every house is characterized differently, depending on the way it was designed, and the location it was built at (e.g., some houses are more comfortable than others, expensive/cheap, better/worse thermal conditions, better/worse daylight conditions)</a:t>
            </a:r>
          </a:p>
          <a:p>
            <a:r>
              <a:rPr lang="en-GB" dirty="0"/>
              <a:t>Each person values each of these aspects differently, for instance John values cost, thermal conditions and daylight conditions the same and therefore, when he talks to the real agency, they will come back with a house like this one, which is optimized to his preferences! On the other hand, Ray as a son and as so, he values daylight conditions and the thermal conditions more, but he prefers that the house gets more daylight, even if he has to buy HVACs to reduce the temperature. The real state agency then comes back with that fulfils his preferences. </a:t>
            </a:r>
          </a:p>
          <a:p>
            <a:endParaRPr lang="en-GB" dirty="0"/>
          </a:p>
          <a:p>
            <a:pPr marL="171450" indent="-171450">
              <a:buFontTx/>
              <a:buChar char="-"/>
            </a:pPr>
            <a:r>
              <a:rPr lang="en-GB" dirty="0"/>
              <a:t>The search for optimal solution is guided towards better solutions (which did not happen in the previous approach), more intelligent</a:t>
            </a:r>
          </a:p>
          <a:p>
            <a:pPr marL="171450" indent="-171450">
              <a:buFontTx/>
              <a:buChar char="-"/>
            </a:pPr>
            <a:r>
              <a:rPr lang="en-GB" dirty="0"/>
              <a:t>The search aims to satisfy a single preference instead of several (e.g., considering the cost dimension to the depicted example)</a:t>
            </a:r>
          </a:p>
          <a:p>
            <a:pPr marL="171450" indent="-171450">
              <a:buFontTx/>
              <a:buChar char="-"/>
            </a:pPr>
            <a:r>
              <a:rPr lang="en-GB" dirty="0"/>
              <a:t>Most algorithms in this approach yield single solutions, e.g., Goat, providing no information about other design options </a:t>
            </a:r>
          </a:p>
          <a:p>
            <a:pPr marL="171450" indent="-171450">
              <a:buFontTx/>
              <a:buChar char="-"/>
            </a:pPr>
            <a:r>
              <a:rPr lang="en-GB" dirty="0"/>
              <a:t>Might lose control over the design optimization process, when using autonomous algorithms / plug-ins. </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24</a:t>
            </a:fld>
            <a:endParaRPr lang="en-GB"/>
          </a:p>
        </p:txBody>
      </p:sp>
    </p:spTree>
    <p:extLst>
      <p:ext uri="{BB962C8B-B14F-4D97-AF65-F5344CB8AC3E}">
        <p14:creationId xmlns:p14="http://schemas.microsoft.com/office/powerpoint/2010/main" val="613216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approach aims at finding the existing trade-offs among the different objectives, returning a set of options from which it is impossible to improve one objective without affecting the others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the pareto front. </a:t>
            </a:r>
            <a:endParaRPr lang="pt-PT" sz="1200" kern="1200" dirty="0">
              <a:solidFill>
                <a:schemeClr val="tx1"/>
              </a:solidFill>
              <a:effectLst/>
              <a:latin typeface="+mn-lt"/>
              <a:ea typeface="+mn-ea"/>
              <a:cs typeface="+mn-cs"/>
            </a:endParaRP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25</a:t>
            </a:fld>
            <a:endParaRPr lang="en-GB"/>
          </a:p>
        </p:txBody>
      </p:sp>
    </p:spTree>
    <p:extLst>
      <p:ext uri="{BB962C8B-B14F-4D97-AF65-F5344CB8AC3E}">
        <p14:creationId xmlns:p14="http://schemas.microsoft.com/office/powerpoint/2010/main" val="3023263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allows the user to analyze this set of options and make informed decisions, by comparing the different options according to the different performance aspects. </a:t>
            </a:r>
            <a:endParaRPr lang="pt-PT" sz="1200" kern="1200" dirty="0">
              <a:solidFill>
                <a:schemeClr val="tx1"/>
              </a:solidFill>
              <a:effectLst/>
              <a:latin typeface="+mn-lt"/>
              <a:ea typeface="+mn-ea"/>
              <a:cs typeface="+mn-cs"/>
            </a:endParaRP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26</a:t>
            </a:fld>
            <a:endParaRPr lang="en-GB"/>
          </a:p>
        </p:txBody>
      </p:sp>
    </p:spTree>
    <p:extLst>
      <p:ext uri="{BB962C8B-B14F-4D97-AF65-F5344CB8AC3E}">
        <p14:creationId xmlns:p14="http://schemas.microsoft.com/office/powerpoint/2010/main" val="640109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Regarding this approach advantages, it constitutes an intelligent and informed approach.</a:t>
            </a:r>
          </a:p>
          <a:p>
            <a:r>
              <a:rPr lang="en-GB" sz="1200" b="0" i="0" u="none" strike="noStrike" kern="1200" baseline="0" dirty="0">
                <a:solidFill>
                  <a:schemeClr val="tx1"/>
                </a:solidFill>
                <a:latin typeface="+mn-lt"/>
                <a:ea typeface="+mn-ea"/>
                <a:cs typeface="+mn-cs"/>
              </a:rPr>
              <a:t>Returns multiple solutions</a:t>
            </a:r>
          </a:p>
          <a:p>
            <a:r>
              <a:rPr lang="en-GB" sz="1200" b="0" i="0" u="none" strike="noStrike" kern="1200" baseline="0" dirty="0">
                <a:solidFill>
                  <a:schemeClr val="tx1"/>
                </a:solidFill>
                <a:latin typeface="+mn-lt"/>
                <a:ea typeface="+mn-ea"/>
                <a:cs typeface="+mn-cs"/>
              </a:rPr>
              <a:t>Gives design control </a:t>
            </a:r>
          </a:p>
          <a:p>
            <a:r>
              <a:rPr lang="en-GB" sz="1200" b="0" i="0" u="none" strike="noStrike" kern="1200" baseline="0" dirty="0">
                <a:solidFill>
                  <a:schemeClr val="tx1"/>
                </a:solidFill>
                <a:latin typeface="+mn-lt"/>
                <a:ea typeface="+mn-ea"/>
                <a:cs typeface="+mn-cs"/>
              </a:rPr>
              <a:t>Allows the user to visualize multiple scenarios and know about its </a:t>
            </a:r>
            <a:r>
              <a:rPr lang="en-GB" sz="1200" b="0" i="0" u="none" strike="noStrike" kern="1200" baseline="0">
                <a:solidFill>
                  <a:schemeClr val="tx1"/>
                </a:solidFill>
                <a:latin typeface="+mn-lt"/>
                <a:ea typeface="+mn-ea"/>
                <a:cs typeface="+mn-cs"/>
              </a:rPr>
              <a:t>corresponding performance.</a:t>
            </a: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27</a:t>
            </a:fld>
            <a:endParaRPr lang="en-GB"/>
          </a:p>
        </p:txBody>
      </p:sp>
    </p:spTree>
    <p:extLst>
      <p:ext uri="{BB962C8B-B14F-4D97-AF65-F5344CB8AC3E}">
        <p14:creationId xmlns:p14="http://schemas.microsoft.com/office/powerpoint/2010/main" val="3437905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 example, imagine buying a house. </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28</a:t>
            </a:fld>
            <a:endParaRPr lang="en-GB"/>
          </a:p>
        </p:txBody>
      </p:sp>
    </p:spTree>
    <p:extLst>
      <p:ext uri="{BB962C8B-B14F-4D97-AF65-F5344CB8AC3E}">
        <p14:creationId xmlns:p14="http://schemas.microsoft.com/office/powerpoint/2010/main" val="4102859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see all the houses that exist and</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29</a:t>
            </a:fld>
            <a:endParaRPr lang="en-GB"/>
          </a:p>
        </p:txBody>
      </p:sp>
    </p:spTree>
    <p:extLst>
      <p:ext uri="{BB962C8B-B14F-4D97-AF65-F5344CB8AC3E}">
        <p14:creationId xmlns:p14="http://schemas.microsoft.com/office/powerpoint/2010/main" val="350387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is also known as </a:t>
            </a:r>
            <a:r>
              <a:rPr lang="en-US" sz="1200" b="1" kern="1200" dirty="0">
                <a:solidFill>
                  <a:schemeClr val="tx1"/>
                </a:solidFill>
                <a:effectLst/>
                <a:latin typeface="+mn-lt"/>
                <a:ea typeface="+mn-ea"/>
                <a:cs typeface="+mn-cs"/>
              </a:rPr>
              <a:t>Performance based Design </a:t>
            </a:r>
            <a:r>
              <a:rPr lang="en-US" sz="1200" kern="1200" dirty="0">
                <a:solidFill>
                  <a:schemeClr val="tx1"/>
                </a:solidFill>
                <a:effectLst/>
                <a:latin typeface="+mn-lt"/>
                <a:ea typeface="+mn-ea"/>
                <a:cs typeface="+mn-cs"/>
              </a:rPr>
              <a:t>and benefits from:</a:t>
            </a:r>
          </a:p>
          <a:p>
            <a:pPr marL="228600" indent="-228600">
              <a:buAutoNum type="arabicPeriod"/>
            </a:pPr>
            <a:r>
              <a:rPr lang="en-US" sz="1200" b="1" kern="1200" dirty="0">
                <a:solidFill>
                  <a:schemeClr val="tx1"/>
                </a:solidFill>
                <a:effectLst/>
                <a:latin typeface="+mn-lt"/>
                <a:ea typeface="+mn-ea"/>
                <a:cs typeface="+mn-cs"/>
              </a:rPr>
              <a:t>AD</a:t>
            </a:r>
            <a:r>
              <a:rPr lang="en-US" sz="1200" kern="1200" dirty="0">
                <a:solidFill>
                  <a:schemeClr val="tx1"/>
                </a:solidFill>
                <a:effectLst/>
                <a:latin typeface="+mn-lt"/>
                <a:ea typeface="+mn-ea"/>
                <a:cs typeface="+mn-cs"/>
              </a:rPr>
              <a:t> approaches, which gives </a:t>
            </a:r>
            <a:r>
              <a:rPr lang="en-US" sz="1200" b="1" kern="1200" dirty="0">
                <a:solidFill>
                  <a:schemeClr val="tx1"/>
                </a:solidFill>
                <a:effectLst/>
                <a:latin typeface="+mn-lt"/>
                <a:ea typeface="+mn-ea"/>
                <a:cs typeface="+mn-cs"/>
              </a:rPr>
              <a:t>design flexibility </a:t>
            </a:r>
            <a:r>
              <a:rPr lang="en-US" sz="1200" kern="1200" dirty="0">
                <a:solidFill>
                  <a:schemeClr val="tx1"/>
                </a:solidFill>
                <a:effectLst/>
                <a:latin typeface="+mn-lt"/>
                <a:ea typeface="+mn-ea"/>
                <a:cs typeface="+mn-cs"/>
              </a:rPr>
              <a:t>and the ability to </a:t>
            </a:r>
            <a:r>
              <a:rPr lang="en-US" sz="1200" b="1" kern="1200" dirty="0">
                <a:solidFill>
                  <a:schemeClr val="tx1"/>
                </a:solidFill>
                <a:effectLst/>
                <a:latin typeface="+mn-lt"/>
                <a:ea typeface="+mn-ea"/>
                <a:cs typeface="+mn-cs"/>
              </a:rPr>
              <a:t>explore a larger design space</a:t>
            </a:r>
            <a:r>
              <a:rPr lang="en-US" sz="1200" kern="1200" dirty="0">
                <a:solidFill>
                  <a:schemeClr val="tx1"/>
                </a:solidFill>
                <a:effectLst/>
                <a:latin typeface="+mn-lt"/>
                <a:ea typeface="+mn-ea"/>
                <a:cs typeface="+mn-cs"/>
              </a:rPr>
              <a:t>, </a:t>
            </a:r>
          </a:p>
          <a:p>
            <a:pPr marL="228600" indent="-228600">
              <a:buAutoNum type="arabicPeriod"/>
            </a:pPr>
            <a:r>
              <a:rPr lang="en-US" sz="1200" b="1" kern="1200" dirty="0">
                <a:solidFill>
                  <a:schemeClr val="tx1"/>
                </a:solidFill>
                <a:effectLst/>
                <a:latin typeface="+mn-lt"/>
                <a:ea typeface="+mn-ea"/>
                <a:cs typeface="+mn-cs"/>
              </a:rPr>
              <a:t>simulation tools </a:t>
            </a:r>
            <a:r>
              <a:rPr lang="en-US" sz="1200" kern="1200" dirty="0">
                <a:solidFill>
                  <a:schemeClr val="tx1"/>
                </a:solidFill>
                <a:effectLst/>
                <a:latin typeface="+mn-lt"/>
                <a:ea typeface="+mn-ea"/>
                <a:cs typeface="+mn-cs"/>
              </a:rPr>
              <a:t>to analyze the different solutions. </a:t>
            </a:r>
          </a:p>
          <a:p>
            <a:pPr marL="0" indent="0">
              <a:buNone/>
            </a:pPr>
            <a:r>
              <a:rPr lang="en-US" sz="1200" kern="1200" dirty="0">
                <a:solidFill>
                  <a:schemeClr val="tx1"/>
                </a:solidFill>
                <a:effectLst/>
                <a:latin typeface="+mn-lt"/>
                <a:ea typeface="+mn-ea"/>
                <a:cs typeface="+mn-cs"/>
              </a:rPr>
              <a:t>Still, to </a:t>
            </a:r>
            <a:r>
              <a:rPr lang="en-US" sz="1200" b="1" kern="1200" dirty="0">
                <a:solidFill>
                  <a:schemeClr val="tx1"/>
                </a:solidFill>
                <a:effectLst/>
                <a:latin typeface="+mn-lt"/>
                <a:ea typeface="+mn-ea"/>
                <a:cs typeface="+mn-cs"/>
              </a:rPr>
              <a:t>find the best option </a:t>
            </a:r>
            <a:r>
              <a:rPr lang="en-US" sz="1200" kern="1200" dirty="0">
                <a:solidFill>
                  <a:schemeClr val="tx1"/>
                </a:solidFill>
                <a:effectLst/>
                <a:latin typeface="+mn-lt"/>
                <a:ea typeface="+mn-ea"/>
                <a:cs typeface="+mn-cs"/>
              </a:rPr>
              <a:t>it is therefore required the </a:t>
            </a:r>
            <a:r>
              <a:rPr lang="en-US" sz="1200" b="1" kern="1200" dirty="0">
                <a:solidFill>
                  <a:schemeClr val="tx1"/>
                </a:solidFill>
                <a:effectLst/>
                <a:latin typeface="+mn-lt"/>
                <a:ea typeface="+mn-ea"/>
                <a:cs typeface="+mn-cs"/>
              </a:rPr>
              <a:t>use of optimization </a:t>
            </a:r>
            <a:r>
              <a:rPr lang="en-US" sz="1200" kern="1200" dirty="0">
                <a:solidFill>
                  <a:schemeClr val="tx1"/>
                </a:solidFill>
                <a:effectLst/>
                <a:latin typeface="+mn-lt"/>
                <a:ea typeface="+mn-ea"/>
                <a:cs typeface="+mn-cs"/>
              </a:rPr>
              <a:t>techniques.</a:t>
            </a:r>
            <a:endParaRPr lang="pt-PT"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Image * </a:t>
            </a:r>
            <a:endParaRPr lang="pt-PT"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an example, the Agora Garden Tower which was designed to reduce both the energy consumption and the greenhouse carbon emissions.</a:t>
            </a:r>
            <a:endParaRPr lang="pt-P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a:t>
            </a:fld>
            <a:endParaRPr lang="en-GB"/>
          </a:p>
        </p:txBody>
      </p:sp>
    </p:spTree>
    <p:extLst>
      <p:ext uri="{BB962C8B-B14F-4D97-AF65-F5344CB8AC3E}">
        <p14:creationId xmlns:p14="http://schemas.microsoft.com/office/powerpoint/2010/main" val="3395416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know about their daylight and thermal conditions.</a:t>
            </a:r>
            <a:endParaRPr lang="pt-P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30</a:t>
            </a:fld>
            <a:endParaRPr lang="en-GB"/>
          </a:p>
        </p:txBody>
      </p:sp>
    </p:spTree>
    <p:extLst>
      <p:ext uri="{BB962C8B-B14F-4D97-AF65-F5344CB8AC3E}">
        <p14:creationId xmlns:p14="http://schemas.microsoft.com/office/powerpoint/2010/main" val="135183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we want to buy a house that maximizes both conditions.</a:t>
            </a:r>
            <a:endParaRPr lang="pt-P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31</a:t>
            </a:fld>
            <a:endParaRPr lang="en-GB"/>
          </a:p>
        </p:txBody>
      </p:sp>
    </p:spTree>
    <p:extLst>
      <p:ext uri="{BB962C8B-B14F-4D97-AF65-F5344CB8AC3E}">
        <p14:creationId xmlns:p14="http://schemas.microsoft.com/office/powerpoint/2010/main" val="1711958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to have a house with the optimum thermal condition</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32</a:t>
            </a:fld>
            <a:endParaRPr lang="en-GB"/>
          </a:p>
        </p:txBody>
      </p:sp>
    </p:spTree>
    <p:extLst>
      <p:ext uri="{BB962C8B-B14F-4D97-AF65-F5344CB8AC3E}">
        <p14:creationId xmlns:p14="http://schemas.microsoft.com/office/powerpoint/2010/main" val="634076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wont probably have the optimum daylight condition, </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33</a:t>
            </a:fld>
            <a:endParaRPr lang="en-GB"/>
          </a:p>
        </p:txBody>
      </p:sp>
    </p:spTree>
    <p:extLst>
      <p:ext uri="{BB962C8B-B14F-4D97-AF65-F5344CB8AC3E}">
        <p14:creationId xmlns:p14="http://schemas.microsoft.com/office/powerpoint/2010/main" val="409257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to make a balance between both. </a:t>
            </a:r>
            <a:endParaRPr lang="pt-P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34</a:t>
            </a:fld>
            <a:endParaRPr lang="en-GB"/>
          </a:p>
        </p:txBody>
      </p:sp>
    </p:spTree>
    <p:extLst>
      <p:ext uri="{BB962C8B-B14F-4D97-AF65-F5344CB8AC3E}">
        <p14:creationId xmlns:p14="http://schemas.microsoft.com/office/powerpoint/2010/main" val="224393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case where the pareto optimal approach is useful, as it provides the different compromises *click*</a:t>
            </a:r>
            <a:endParaRPr lang="pt-PT"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35</a:t>
            </a:fld>
            <a:endParaRPr lang="en-GB"/>
          </a:p>
        </p:txBody>
      </p:sp>
    </p:spTree>
    <p:extLst>
      <p:ext uri="{BB962C8B-B14F-4D97-AF65-F5344CB8AC3E}">
        <p14:creationId xmlns:p14="http://schemas.microsoft.com/office/powerpoint/2010/main" val="2157270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Allowing us to see the options that best do this balance</a:t>
            </a:r>
          </a:p>
        </p:txBody>
      </p:sp>
      <p:sp>
        <p:nvSpPr>
          <p:cNvPr id="4" name="Slide Number Placeholder 3"/>
          <p:cNvSpPr>
            <a:spLocks noGrp="1"/>
          </p:cNvSpPr>
          <p:nvPr>
            <p:ph type="sldNum" sz="quarter" idx="5"/>
          </p:nvPr>
        </p:nvSpPr>
        <p:spPr/>
        <p:txBody>
          <a:bodyPr/>
          <a:lstStyle/>
          <a:p>
            <a:fld id="{5FAA4223-CC27-493C-A732-4172AD441EF9}" type="slidenum">
              <a:rPr lang="en-GB" smtClean="0"/>
              <a:t>36</a:t>
            </a:fld>
            <a:endParaRPr lang="en-GB"/>
          </a:p>
        </p:txBody>
      </p:sp>
    </p:spTree>
    <p:extLst>
      <p:ext uri="{BB962C8B-B14F-4D97-AF65-F5344CB8AC3E}">
        <p14:creationId xmlns:p14="http://schemas.microsoft.com/office/powerpoint/2010/main" val="2785739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Allowing us to see the options that best do this balance</a:t>
            </a: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37</a:t>
            </a:fld>
            <a:endParaRPr lang="en-GB"/>
          </a:p>
        </p:txBody>
      </p:sp>
    </p:spTree>
    <p:extLst>
      <p:ext uri="{BB962C8B-B14F-4D97-AF65-F5344CB8AC3E}">
        <p14:creationId xmlns:p14="http://schemas.microsoft.com/office/powerpoint/2010/main" val="420807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Allowing us to see the options that best do this balance</a:t>
            </a: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38</a:t>
            </a:fld>
            <a:endParaRPr lang="en-GB"/>
          </a:p>
        </p:txBody>
      </p:sp>
    </p:spTree>
    <p:extLst>
      <p:ext uri="{BB962C8B-B14F-4D97-AF65-F5344CB8AC3E}">
        <p14:creationId xmlns:p14="http://schemas.microsoft.com/office/powerpoint/2010/main" val="1371568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Allowing us to see the options that best do this balance</a:t>
            </a: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39</a:t>
            </a:fld>
            <a:endParaRPr lang="en-GB"/>
          </a:p>
        </p:txBody>
      </p:sp>
    </p:spTree>
    <p:extLst>
      <p:ext uri="{BB962C8B-B14F-4D97-AF65-F5344CB8AC3E}">
        <p14:creationId xmlns:p14="http://schemas.microsoft.com/office/powerpoint/2010/main" val="3141993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combination of </a:t>
            </a:r>
            <a:r>
              <a:rPr lang="en-US" sz="1200" b="1" kern="1200" dirty="0">
                <a:solidFill>
                  <a:schemeClr val="tx1"/>
                </a:solidFill>
                <a:effectLst/>
                <a:latin typeface="+mn-lt"/>
                <a:ea typeface="+mn-ea"/>
                <a:cs typeface="+mn-cs"/>
              </a:rPr>
              <a:t>AD, simulation and optimization </a:t>
            </a:r>
            <a:r>
              <a:rPr lang="en-US" sz="1200" kern="1200" dirty="0">
                <a:solidFill>
                  <a:schemeClr val="tx1"/>
                </a:solidFill>
                <a:effectLst/>
                <a:latin typeface="+mn-lt"/>
                <a:ea typeface="+mn-ea"/>
                <a:cs typeface="+mn-cs"/>
              </a:rPr>
              <a:t>has many advantages *click*</a:t>
            </a:r>
          </a:p>
          <a:p>
            <a:pPr marL="171450" indent="-171450">
              <a:buFont typeface="Wingdings" panose="05000000000000000000" pitchFamily="2" charset="2"/>
              <a:buChar char="à"/>
            </a:pPr>
            <a:r>
              <a:rPr lang="en-US" sz="1200" b="1" kern="1200" dirty="0">
                <a:solidFill>
                  <a:schemeClr val="accent6">
                    <a:lumMod val="75000"/>
                  </a:schemeClr>
                </a:solidFill>
                <a:effectLst/>
                <a:latin typeface="+mn-lt"/>
                <a:ea typeface="+mn-ea"/>
                <a:cs typeface="+mn-cs"/>
              </a:rPr>
              <a:t>+ efficient design variations *click*</a:t>
            </a:r>
            <a:endParaRPr lang="en-US" sz="120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1" kern="1200" dirty="0">
                <a:solidFill>
                  <a:schemeClr val="tx1"/>
                </a:solidFill>
                <a:effectLst/>
                <a:latin typeface="+mn-lt"/>
                <a:ea typeface="+mn-ea"/>
                <a:cs typeface="+mn-cs"/>
              </a:rPr>
              <a:t>+ informed design process.</a:t>
            </a:r>
            <a:endParaRPr lang="pt-PT" sz="1200" b="1"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4</a:t>
            </a:fld>
            <a:endParaRPr lang="en-GB"/>
          </a:p>
        </p:txBody>
      </p:sp>
    </p:spTree>
    <p:extLst>
      <p:ext uri="{BB962C8B-B14F-4D97-AF65-F5344CB8AC3E}">
        <p14:creationId xmlns:p14="http://schemas.microsoft.com/office/powerpoint/2010/main" val="345199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 widely used because there are still some limitations: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requires a higher number of function evaluations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representation of the solution’s space </a:t>
            </a:r>
            <a:r>
              <a:rPr lang="en-US" sz="1200" kern="1200" dirty="0" err="1">
                <a:solidFill>
                  <a:schemeClr val="tx1"/>
                </a:solidFill>
                <a:effectLst/>
                <a:latin typeface="+mn-lt"/>
                <a:ea typeface="+mn-ea"/>
                <a:cs typeface="+mn-cs"/>
              </a:rPr>
              <a:t>becames</a:t>
            </a:r>
            <a:r>
              <a:rPr lang="en-US" sz="1200" kern="1200" dirty="0">
                <a:solidFill>
                  <a:schemeClr val="tx1"/>
                </a:solidFill>
                <a:effectLst/>
                <a:latin typeface="+mn-lt"/>
                <a:ea typeface="+mn-ea"/>
                <a:cs typeface="+mn-cs"/>
              </a:rPr>
              <a:t> a problem when dealing with more than 3 objectives</a:t>
            </a:r>
            <a:endParaRPr lang="pt-PT"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fact that </a:t>
            </a:r>
            <a:r>
              <a:rPr lang="en-US" sz="1200" kern="1200" dirty="0" err="1">
                <a:solidFill>
                  <a:schemeClr val="tx1"/>
                </a:solidFill>
                <a:effectLst/>
                <a:latin typeface="+mn-lt"/>
                <a:ea typeface="+mn-ea"/>
                <a:cs typeface="+mn-cs"/>
              </a:rPr>
              <a:t>theway</a:t>
            </a:r>
            <a:r>
              <a:rPr lang="en-US" sz="1200" kern="1200" dirty="0">
                <a:solidFill>
                  <a:schemeClr val="tx1"/>
                </a:solidFill>
                <a:effectLst/>
                <a:latin typeface="+mn-lt"/>
                <a:ea typeface="+mn-ea"/>
                <a:cs typeface="+mn-cs"/>
              </a:rPr>
              <a:t> the optimization problem is modelled has a direct impact on the solutions’ quality.</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paper aims to address this by implementing and evaluating different pareto-based algorithms in a case study.</a:t>
            </a:r>
            <a:endParaRPr lang="pt-PT" sz="1200" kern="1200" dirty="0">
              <a:solidFill>
                <a:schemeClr val="tx1"/>
              </a:solidFill>
              <a:effectLst/>
              <a:latin typeface="+mn-lt"/>
              <a:ea typeface="+mn-ea"/>
              <a:cs typeface="+mn-cs"/>
            </a:endParaRP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40</a:t>
            </a:fld>
            <a:endParaRPr lang="en-GB"/>
          </a:p>
        </p:txBody>
      </p:sp>
    </p:spTree>
    <p:extLst>
      <p:ext uri="{BB962C8B-B14F-4D97-AF65-F5344CB8AC3E}">
        <p14:creationId xmlns:p14="http://schemas.microsoft.com/office/powerpoint/2010/main" val="13767117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We have studied the performance of Pareto-based algorithms in a bi-objective case study</a:t>
            </a:r>
          </a:p>
        </p:txBody>
      </p:sp>
      <p:sp>
        <p:nvSpPr>
          <p:cNvPr id="4" name="Slide Number Placeholder 3"/>
          <p:cNvSpPr>
            <a:spLocks noGrp="1"/>
          </p:cNvSpPr>
          <p:nvPr>
            <p:ph type="sldNum" sz="quarter" idx="5"/>
          </p:nvPr>
        </p:nvSpPr>
        <p:spPr/>
        <p:txBody>
          <a:bodyPr/>
          <a:lstStyle/>
          <a:p>
            <a:fld id="{5FAA4223-CC27-493C-A732-4172AD441EF9}" type="slidenum">
              <a:rPr lang="en-GB" smtClean="0"/>
              <a:t>41</a:t>
            </a:fld>
            <a:endParaRPr lang="en-GB"/>
          </a:p>
        </p:txBody>
      </p:sp>
    </p:spTree>
    <p:extLst>
      <p:ext uri="{BB962C8B-B14F-4D97-AF65-F5344CB8AC3E}">
        <p14:creationId xmlns:p14="http://schemas.microsoft.com/office/powerpoint/2010/main" val="1382349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The project consisted in a arc-shaped space-frame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42</a:t>
            </a:fld>
            <a:endParaRPr lang="en-GB"/>
          </a:p>
        </p:txBody>
      </p:sp>
    </p:spTree>
    <p:extLst>
      <p:ext uri="{BB962C8B-B14F-4D97-AF65-F5344CB8AC3E}">
        <p14:creationId xmlns:p14="http://schemas.microsoft.com/office/powerpoint/2010/main" val="3583339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to which we added three attractors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influence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shape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frame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around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its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vicinities</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err="1">
                <a:solidFill>
                  <a:schemeClr val="tx1"/>
                </a:solidFill>
                <a:latin typeface="+mn-lt"/>
                <a:ea typeface="+mn-ea"/>
                <a:cs typeface="+mn-cs"/>
              </a:rPr>
              <a:t>causing</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perturberations</a:t>
            </a:r>
            <a:r>
              <a:rPr lang="pt-PT" sz="1200" b="0" i="0" u="none" strike="noStrike" kern="1200" baseline="0" dirty="0">
                <a:solidFill>
                  <a:schemeClr val="tx1"/>
                </a:solidFill>
                <a:latin typeface="+mn-lt"/>
                <a:ea typeface="+mn-ea"/>
                <a:cs typeface="+mn-cs"/>
              </a:rPr>
              <a:t> in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trusse’s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shape</a:t>
            </a:r>
            <a:r>
              <a:rPr lang="pt-PT" sz="1200" b="0" i="0" u="none" strike="noStrike" kern="1200" baseline="0" dirty="0">
                <a:solidFill>
                  <a:schemeClr val="tx1"/>
                </a:solidFill>
                <a:latin typeface="+mn-lt"/>
                <a:ea typeface="+mn-ea"/>
                <a:cs typeface="+mn-cs"/>
              </a:rPr>
              <a:t> - </a:t>
            </a:r>
            <a:r>
              <a:rPr lang="en-GB" sz="1200" b="0" i="0" u="none" strike="noStrike" kern="1200" baseline="0" dirty="0">
                <a:solidFill>
                  <a:schemeClr val="tx1"/>
                </a:solidFill>
                <a:latin typeface="+mn-lt"/>
                <a:ea typeface="+mn-ea"/>
                <a:cs typeface="+mn-cs"/>
              </a:rPr>
              <a:t>Like so.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Given the position of the </a:t>
            </a:r>
            <a:r>
              <a:rPr lang="en-GB" sz="1200" b="0" i="0" u="none" strike="noStrike" kern="1200" baseline="0" dirty="0" err="1">
                <a:solidFill>
                  <a:schemeClr val="tx1"/>
                </a:solidFill>
                <a:latin typeface="+mn-lt"/>
                <a:ea typeface="+mn-ea"/>
                <a:cs typeface="+mn-cs"/>
              </a:rPr>
              <a:t>atractors</a:t>
            </a:r>
            <a:r>
              <a:rPr lang="en-GB" sz="1200" b="0" i="0" u="none" strike="noStrike" kern="1200" baseline="0" dirty="0">
                <a:solidFill>
                  <a:schemeClr val="tx1"/>
                </a:solidFill>
                <a:latin typeface="+mn-lt"/>
                <a:ea typeface="+mn-ea"/>
                <a:cs typeface="+mn-cs"/>
              </a:rPr>
              <a:t>, the structural properties of the space-frame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43</a:t>
            </a:fld>
            <a:endParaRPr lang="en-GB"/>
          </a:p>
        </p:txBody>
      </p:sp>
    </p:spTree>
    <p:extLst>
      <p:ext uri="{BB962C8B-B14F-4D97-AF65-F5344CB8AC3E}">
        <p14:creationId xmlns:p14="http://schemas.microsoft.com/office/powerpoint/2010/main" val="2863802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to which we added three attractors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influence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shape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space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frame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around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its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vicinities</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err="1">
                <a:solidFill>
                  <a:schemeClr val="tx1"/>
                </a:solidFill>
                <a:latin typeface="+mn-lt"/>
                <a:ea typeface="+mn-ea"/>
                <a:cs typeface="+mn-cs"/>
              </a:rPr>
              <a:t>causing</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perturberations</a:t>
            </a:r>
            <a:r>
              <a:rPr lang="pt-PT" sz="1200" b="0" i="0" u="none" strike="noStrike" kern="1200" baseline="0" dirty="0">
                <a:solidFill>
                  <a:schemeClr val="tx1"/>
                </a:solidFill>
                <a:latin typeface="+mn-lt"/>
                <a:ea typeface="+mn-ea"/>
                <a:cs typeface="+mn-cs"/>
              </a:rPr>
              <a:t> in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trusse’s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shape</a:t>
            </a:r>
            <a:r>
              <a:rPr lang="pt-PT" sz="1200" b="0" i="0" u="none" strike="noStrike" kern="1200" baseline="0" dirty="0">
                <a:solidFill>
                  <a:schemeClr val="tx1"/>
                </a:solidFill>
                <a:latin typeface="+mn-lt"/>
                <a:ea typeface="+mn-ea"/>
                <a:cs typeface="+mn-cs"/>
              </a:rPr>
              <a:t> - </a:t>
            </a:r>
            <a:r>
              <a:rPr lang="en-GB" sz="1200" b="0" i="0" u="none" strike="noStrike" kern="1200" baseline="0" dirty="0">
                <a:solidFill>
                  <a:schemeClr val="tx1"/>
                </a:solidFill>
                <a:latin typeface="+mn-lt"/>
                <a:ea typeface="+mn-ea"/>
                <a:cs typeface="+mn-cs"/>
              </a:rPr>
              <a:t>Like so.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Given the position of the </a:t>
            </a:r>
            <a:r>
              <a:rPr lang="en-GB" sz="1200" b="0" i="0" u="none" strike="noStrike" kern="1200" baseline="0" dirty="0" err="1">
                <a:solidFill>
                  <a:schemeClr val="tx1"/>
                </a:solidFill>
                <a:latin typeface="+mn-lt"/>
                <a:ea typeface="+mn-ea"/>
                <a:cs typeface="+mn-cs"/>
              </a:rPr>
              <a:t>atractors</a:t>
            </a:r>
            <a:r>
              <a:rPr lang="en-GB" sz="1200" b="0" i="0" u="none" strike="noStrike" kern="1200" baseline="0" dirty="0">
                <a:solidFill>
                  <a:schemeClr val="tx1"/>
                </a:solidFill>
                <a:latin typeface="+mn-lt"/>
                <a:ea typeface="+mn-ea"/>
                <a:cs typeface="+mn-cs"/>
              </a:rPr>
              <a:t>, the structural properties of the space-frame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44</a:t>
            </a:fld>
            <a:endParaRPr lang="en-GB"/>
          </a:p>
        </p:txBody>
      </p:sp>
    </p:spTree>
    <p:extLst>
      <p:ext uri="{BB962C8B-B14F-4D97-AF65-F5344CB8AC3E}">
        <p14:creationId xmlns:p14="http://schemas.microsoft.com/office/powerpoint/2010/main" val="2132839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And that is what we want to optimize – the structural behaviour = maximum displacement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However, we also added another criteria: since the algorithms naturally spread the attractors the maximum they could to the corners to optimize structural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and that gave us no interesting results to compare.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2nd criteria: Euclidean distance between attractors – we wanted to minimize = force algorithms to bring them closer</a:t>
            </a:r>
          </a:p>
        </p:txBody>
      </p:sp>
      <p:sp>
        <p:nvSpPr>
          <p:cNvPr id="4" name="Slide Number Placeholder 3"/>
          <p:cNvSpPr>
            <a:spLocks noGrp="1"/>
          </p:cNvSpPr>
          <p:nvPr>
            <p:ph type="sldNum" sz="quarter" idx="5"/>
          </p:nvPr>
        </p:nvSpPr>
        <p:spPr/>
        <p:txBody>
          <a:bodyPr/>
          <a:lstStyle/>
          <a:p>
            <a:fld id="{5FAA4223-CC27-493C-A732-4172AD441EF9}" type="slidenum">
              <a:rPr lang="en-GB" smtClean="0"/>
              <a:t>45</a:t>
            </a:fld>
            <a:endParaRPr lang="en-GB"/>
          </a:p>
        </p:txBody>
      </p:sp>
    </p:spTree>
    <p:extLst>
      <p:ext uri="{BB962C8B-B14F-4D97-AF65-F5344CB8AC3E}">
        <p14:creationId xmlns:p14="http://schemas.microsoft.com/office/powerpoint/2010/main" val="3746529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selected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two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different</a:t>
            </a:r>
            <a:r>
              <a:rPr lang="pt-PT" sz="1200" b="0" i="0" u="none" strike="noStrike" kern="1200" baseline="0" dirty="0">
                <a:solidFill>
                  <a:schemeClr val="tx1"/>
                </a:solidFill>
                <a:latin typeface="+mn-lt"/>
                <a:ea typeface="+mn-ea"/>
                <a:cs typeface="+mn-cs"/>
              </a:rPr>
              <a:t> classes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to explore </a:t>
            </a:r>
            <a:r>
              <a:rPr lang="pt-PT" sz="1200" b="0" i="0" u="none" strike="noStrike" kern="1200" baseline="0" dirty="0" err="1">
                <a:solidFill>
                  <a:schemeClr val="tx1"/>
                </a:solidFill>
                <a:latin typeface="+mn-lt"/>
                <a:ea typeface="+mn-ea"/>
                <a:cs typeface="+mn-cs"/>
              </a:rPr>
              <a:t>their</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adaptability</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problem</a:t>
            </a:r>
            <a:r>
              <a:rPr lang="pt-PT" sz="1200" b="0" i="0" u="none" strike="noStrike" kern="1200" baseline="0" dirty="0">
                <a:solidFill>
                  <a:schemeClr val="tx1"/>
                </a:solidFill>
                <a:latin typeface="+mn-lt"/>
                <a:ea typeface="+mn-ea"/>
                <a:cs typeface="+mn-cs"/>
              </a:rPr>
              <a:t>:</a:t>
            </a:r>
          </a:p>
          <a:p>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evolutionary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1"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a:t>
            </a: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46</a:t>
            </a:fld>
            <a:endParaRPr lang="en-GB"/>
          </a:p>
        </p:txBody>
      </p:sp>
    </p:spTree>
    <p:extLst>
      <p:ext uri="{BB962C8B-B14F-4D97-AF65-F5344CB8AC3E}">
        <p14:creationId xmlns:p14="http://schemas.microsoft.com/office/powerpoint/2010/main" val="2481631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selected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two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different</a:t>
            </a:r>
            <a:r>
              <a:rPr lang="pt-PT" sz="1200" b="0" i="0" u="none" strike="noStrike" kern="1200" baseline="0" dirty="0">
                <a:solidFill>
                  <a:schemeClr val="tx1"/>
                </a:solidFill>
                <a:latin typeface="+mn-lt"/>
                <a:ea typeface="+mn-ea"/>
                <a:cs typeface="+mn-cs"/>
              </a:rPr>
              <a:t> classes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to explore </a:t>
            </a:r>
            <a:r>
              <a:rPr lang="pt-PT" sz="1200" b="0" i="0" u="none" strike="noStrike" kern="1200" baseline="0" dirty="0" err="1">
                <a:solidFill>
                  <a:schemeClr val="tx1"/>
                </a:solidFill>
                <a:latin typeface="+mn-lt"/>
                <a:ea typeface="+mn-ea"/>
                <a:cs typeface="+mn-cs"/>
              </a:rPr>
              <a:t>their</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adaptability</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problem</a:t>
            </a:r>
            <a:r>
              <a:rPr lang="pt-PT" sz="1200" b="0" i="0" u="none" strike="noStrike" kern="1200" baseline="0" dirty="0">
                <a:solidFill>
                  <a:schemeClr val="tx1"/>
                </a:solidFill>
                <a:latin typeface="+mn-lt"/>
                <a:ea typeface="+mn-ea"/>
                <a:cs typeface="+mn-cs"/>
              </a:rPr>
              <a:t>:</a:t>
            </a:r>
          </a:p>
          <a:p>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evolutionary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1"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5"/>
          </p:nvPr>
        </p:nvSpPr>
        <p:spPr/>
        <p:txBody>
          <a:bodyPr/>
          <a:lstStyle/>
          <a:p>
            <a:fld id="{5FAA4223-CC27-493C-A732-4172AD441EF9}" type="slidenum">
              <a:rPr lang="en-GB" smtClean="0"/>
              <a:t>47</a:t>
            </a:fld>
            <a:endParaRPr lang="en-GB"/>
          </a:p>
        </p:txBody>
      </p:sp>
    </p:spTree>
    <p:extLst>
      <p:ext uri="{BB962C8B-B14F-4D97-AF65-F5344CB8AC3E}">
        <p14:creationId xmlns:p14="http://schemas.microsoft.com/office/powerpoint/2010/main" val="3267199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1" i="0" u="none" strike="noStrike" kern="1200" baseline="0" dirty="0" err="1">
                <a:solidFill>
                  <a:schemeClr val="tx1"/>
                </a:solidFill>
                <a:latin typeface="+mn-lt"/>
                <a:ea typeface="+mn-ea"/>
                <a:cs typeface="+mn-cs"/>
              </a:rPr>
              <a:t>Evolutionary</a:t>
            </a:r>
            <a:r>
              <a:rPr lang="pt-PT" sz="1200" b="1" i="0" u="none" strike="noStrike" kern="1200" baseline="0" dirty="0">
                <a:solidFill>
                  <a:schemeClr val="tx1"/>
                </a:solidFill>
                <a:latin typeface="+mn-lt"/>
                <a:ea typeface="+mn-ea"/>
                <a:cs typeface="+mn-cs"/>
              </a:rPr>
              <a:t> </a:t>
            </a:r>
            <a:r>
              <a:rPr lang="pt-PT" sz="1200" b="1" i="0" u="none" strike="noStrike" kern="1200" baseline="0" dirty="0" err="1">
                <a:solidFill>
                  <a:schemeClr val="tx1"/>
                </a:solidFill>
                <a:latin typeface="+mn-lt"/>
                <a:ea typeface="+mn-ea"/>
                <a:cs typeface="+mn-cs"/>
              </a:rPr>
              <a:t>algorithms</a:t>
            </a:r>
            <a:r>
              <a:rPr lang="pt-PT" sz="1200" b="1"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draw</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inspiration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Darwin’s</a:t>
            </a:r>
            <a:r>
              <a:rPr lang="pt-PT" sz="1200" b="0" i="0" u="none" strike="noStrike" kern="1200" baseline="0" dirty="0">
                <a:solidFill>
                  <a:schemeClr val="tx1"/>
                </a:solidFill>
                <a:latin typeface="+mn-lt"/>
                <a:ea typeface="+mn-ea"/>
                <a:cs typeface="+mn-cs"/>
              </a:rPr>
              <a:t> natural </a:t>
            </a:r>
            <a:r>
              <a:rPr lang="pt-PT" sz="1200" b="0" i="0" u="none" strike="noStrike" kern="1200" baseline="0" dirty="0" err="1">
                <a:solidFill>
                  <a:schemeClr val="tx1"/>
                </a:solidFill>
                <a:latin typeface="+mn-lt"/>
                <a:ea typeface="+mn-ea"/>
                <a:cs typeface="+mn-cs"/>
              </a:rPr>
              <a:t>selection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principles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genetic</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evolution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concepts</a:t>
            </a:r>
            <a:r>
              <a:rPr lang="pt-PT"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5"/>
          </p:nvPr>
        </p:nvSpPr>
        <p:spPr/>
        <p:txBody>
          <a:bodyPr/>
          <a:lstStyle/>
          <a:p>
            <a:fld id="{5FAA4223-CC27-493C-A732-4172AD441EF9}" type="slidenum">
              <a:rPr lang="en-GB" smtClean="0"/>
              <a:t>48</a:t>
            </a:fld>
            <a:endParaRPr lang="en-GB"/>
          </a:p>
        </p:txBody>
      </p:sp>
    </p:spTree>
    <p:extLst>
      <p:ext uri="{BB962C8B-B14F-4D97-AF65-F5344CB8AC3E}">
        <p14:creationId xmlns:p14="http://schemas.microsoft.com/office/powerpoint/2010/main" val="2029125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1" i="0" u="none" strike="noStrike" kern="1200" baseline="0" dirty="0" err="1">
                <a:solidFill>
                  <a:schemeClr val="tx1"/>
                </a:solidFill>
                <a:latin typeface="+mn-lt"/>
                <a:ea typeface="+mn-ea"/>
                <a:cs typeface="+mn-cs"/>
              </a:rPr>
              <a:t>Particle</a:t>
            </a:r>
            <a:r>
              <a:rPr lang="pt-PT" sz="1200" b="1" i="0" u="none" strike="noStrike" kern="1200" baseline="0" dirty="0">
                <a:solidFill>
                  <a:schemeClr val="tx1"/>
                </a:solidFill>
                <a:latin typeface="+mn-lt"/>
                <a:ea typeface="+mn-ea"/>
                <a:cs typeface="+mn-cs"/>
              </a:rPr>
              <a:t> </a:t>
            </a:r>
            <a:r>
              <a:rPr lang="pt-PT" sz="1200" b="1" i="0" u="none" strike="noStrike" kern="1200" baseline="0" dirty="0" err="1">
                <a:solidFill>
                  <a:schemeClr val="tx1"/>
                </a:solidFill>
                <a:latin typeface="+mn-lt"/>
                <a:ea typeface="+mn-ea"/>
                <a:cs typeface="+mn-cs"/>
              </a:rPr>
              <a:t>swarm</a:t>
            </a:r>
            <a:r>
              <a:rPr lang="pt-PT" sz="1200" b="1"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draw</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inspiration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collective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behavior</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like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flocking</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birds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or</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schooling</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fish</a:t>
            </a:r>
            <a:r>
              <a:rPr lang="pt-PT"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5"/>
          </p:nvPr>
        </p:nvSpPr>
        <p:spPr/>
        <p:txBody>
          <a:bodyPr/>
          <a:lstStyle/>
          <a:p>
            <a:fld id="{5FAA4223-CC27-493C-A732-4172AD441EF9}" type="slidenum">
              <a:rPr lang="en-GB" smtClean="0"/>
              <a:t>49</a:t>
            </a:fld>
            <a:endParaRPr lang="en-GB"/>
          </a:p>
        </p:txBody>
      </p:sp>
    </p:spTree>
    <p:extLst>
      <p:ext uri="{BB962C8B-B14F-4D97-AF65-F5344CB8AC3E}">
        <p14:creationId xmlns:p14="http://schemas.microsoft.com/office/powerpoint/2010/main" val="414702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combination of </a:t>
            </a:r>
            <a:r>
              <a:rPr lang="en-US" sz="1200" b="1" kern="1200" dirty="0">
                <a:solidFill>
                  <a:schemeClr val="tx1"/>
                </a:solidFill>
                <a:effectLst/>
                <a:latin typeface="+mn-lt"/>
                <a:ea typeface="+mn-ea"/>
                <a:cs typeface="+mn-cs"/>
              </a:rPr>
              <a:t>AD, simulation and optimization </a:t>
            </a:r>
            <a:r>
              <a:rPr lang="en-US" sz="1200" kern="1200" dirty="0">
                <a:solidFill>
                  <a:schemeClr val="tx1"/>
                </a:solidFill>
                <a:effectLst/>
                <a:latin typeface="+mn-lt"/>
                <a:ea typeface="+mn-ea"/>
                <a:cs typeface="+mn-cs"/>
              </a:rPr>
              <a:t>has many advantages *click*</a:t>
            </a:r>
          </a:p>
          <a:p>
            <a:pPr marL="171450" indent="-171450">
              <a:buFont typeface="Wingdings" panose="05000000000000000000" pitchFamily="2" charset="2"/>
              <a:buChar char="à"/>
            </a:pPr>
            <a:r>
              <a:rPr lang="en-US" sz="1200" b="1" kern="1200" dirty="0">
                <a:solidFill>
                  <a:schemeClr val="accent6">
                    <a:lumMod val="75000"/>
                  </a:schemeClr>
                </a:solidFill>
                <a:effectLst/>
                <a:latin typeface="+mn-lt"/>
                <a:ea typeface="+mn-ea"/>
                <a:cs typeface="+mn-cs"/>
              </a:rPr>
              <a:t>+ efficient design variations *click*</a:t>
            </a:r>
            <a:endParaRPr lang="en-US" sz="120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1" kern="1200" dirty="0">
                <a:solidFill>
                  <a:schemeClr val="tx1"/>
                </a:solidFill>
                <a:effectLst/>
                <a:latin typeface="+mn-lt"/>
                <a:ea typeface="+mn-ea"/>
                <a:cs typeface="+mn-cs"/>
              </a:rPr>
              <a:t>+ informed design process.</a:t>
            </a:r>
            <a:endParaRPr lang="pt-PT" sz="1200" b="1"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5</a:t>
            </a:fld>
            <a:endParaRPr lang="en-GB"/>
          </a:p>
        </p:txBody>
      </p:sp>
    </p:spTree>
    <p:extLst>
      <p:ext uri="{BB962C8B-B14F-4D97-AF65-F5344CB8AC3E}">
        <p14:creationId xmlns:p14="http://schemas.microsoft.com/office/powerpoint/2010/main" val="23392956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In terms of algorithms,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used</a:t>
            </a:r>
            <a:r>
              <a:rPr lang="pt-PT" sz="1200" b="0" i="0" u="none" strike="noStrike" kern="1200" baseline="0" dirty="0">
                <a:solidFill>
                  <a:schemeClr val="tx1"/>
                </a:solidFill>
                <a:latin typeface="+mn-lt"/>
                <a:ea typeface="+mn-ea"/>
                <a:cs typeface="+mn-cs"/>
              </a:rPr>
              <a:t> a total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8 for </a:t>
            </a:r>
            <a:r>
              <a:rPr lang="pt-PT" sz="1200" b="0" i="0" u="none" strike="noStrike" kern="1200" baseline="0" dirty="0" err="1">
                <a:solidFill>
                  <a:schemeClr val="tx1"/>
                </a:solidFill>
                <a:latin typeface="+mn-lt"/>
                <a:ea typeface="+mn-ea"/>
                <a:cs typeface="+mn-cs"/>
              </a:rPr>
              <a:t>evaluation</a:t>
            </a:r>
            <a:r>
              <a:rPr lang="pt-PT"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5"/>
          </p:nvPr>
        </p:nvSpPr>
        <p:spPr/>
        <p:txBody>
          <a:bodyPr/>
          <a:lstStyle/>
          <a:p>
            <a:fld id="{5FAA4223-CC27-493C-A732-4172AD441EF9}" type="slidenum">
              <a:rPr lang="en-GB" smtClean="0"/>
              <a:t>50</a:t>
            </a:fld>
            <a:endParaRPr lang="en-GB"/>
          </a:p>
        </p:txBody>
      </p:sp>
    </p:spTree>
    <p:extLst>
      <p:ext uri="{BB962C8B-B14F-4D97-AF65-F5344CB8AC3E}">
        <p14:creationId xmlns:p14="http://schemas.microsoft.com/office/powerpoint/2010/main" val="2582556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6 </a:t>
            </a:r>
            <a:r>
              <a:rPr lang="pt-PT" sz="1200" b="0" i="0" u="none" strike="noStrike" kern="1200" baseline="0" dirty="0" err="1">
                <a:solidFill>
                  <a:schemeClr val="tx1"/>
                </a:solidFill>
                <a:latin typeface="+mn-lt"/>
                <a:ea typeface="+mn-ea"/>
                <a:cs typeface="+mn-cs"/>
              </a:rPr>
              <a:t>evolutionary</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51</a:t>
            </a:fld>
            <a:endParaRPr lang="en-GB"/>
          </a:p>
        </p:txBody>
      </p:sp>
    </p:spTree>
    <p:extLst>
      <p:ext uri="{BB962C8B-B14F-4D97-AF65-F5344CB8AC3E}">
        <p14:creationId xmlns:p14="http://schemas.microsoft.com/office/powerpoint/2010/main" val="2368440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2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52</a:t>
            </a:fld>
            <a:endParaRPr lang="en-GB"/>
          </a:p>
        </p:txBody>
      </p:sp>
    </p:spTree>
    <p:extLst>
      <p:ext uri="{BB962C8B-B14F-4D97-AF65-F5344CB8AC3E}">
        <p14:creationId xmlns:p14="http://schemas.microsoft.com/office/powerpoint/2010/main" val="2785890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Regarding the </a:t>
            </a:r>
            <a:r>
              <a:rPr lang="pt-PT" sz="1200" b="0" i="0" u="none" strike="noStrike" kern="1200" baseline="0" dirty="0" err="1">
                <a:solidFill>
                  <a:schemeClr val="tx1"/>
                </a:solidFill>
                <a:latin typeface="+mn-lt"/>
                <a:ea typeface="+mn-ea"/>
                <a:cs typeface="+mn-cs"/>
              </a:rPr>
              <a:t>evaluation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methodology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itself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tested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these</a:t>
            </a:r>
            <a:r>
              <a:rPr lang="pt-PT" sz="1200" b="0" i="0" u="none" strike="noStrike" kern="1200" baseline="0" dirty="0">
                <a:solidFill>
                  <a:schemeClr val="tx1"/>
                </a:solidFill>
                <a:latin typeface="+mn-lt"/>
                <a:ea typeface="+mn-ea"/>
                <a:cs typeface="+mn-cs"/>
              </a:rPr>
              <a:t> </a:t>
            </a:r>
            <a:r>
              <a:rPr lang="pt-PT" sz="1200" b="1" i="0" u="none" strike="noStrike" kern="1200" baseline="0" dirty="0">
                <a:solidFill>
                  <a:schemeClr val="tx1"/>
                </a:solidFill>
                <a:latin typeface="+mn-lt"/>
                <a:ea typeface="+mn-ea"/>
                <a:cs typeface="+mn-cs"/>
              </a:rPr>
              <a:t>8</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53</a:t>
            </a:fld>
            <a:endParaRPr lang="en-GB"/>
          </a:p>
        </p:txBody>
      </p:sp>
    </p:spTree>
    <p:extLst>
      <p:ext uri="{BB962C8B-B14F-4D97-AF65-F5344CB8AC3E}">
        <p14:creationId xmlns:p14="http://schemas.microsoft.com/office/powerpoint/2010/main" val="2588854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err="1">
                <a:solidFill>
                  <a:schemeClr val="tx1"/>
                </a:solidFill>
                <a:latin typeface="+mn-lt"/>
                <a:ea typeface="+mn-ea"/>
                <a:cs typeface="+mn-cs"/>
              </a:rPr>
              <a:t>Regarding</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evaluation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methodology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itself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tested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these</a:t>
            </a:r>
            <a:r>
              <a:rPr lang="pt-PT" sz="1200" b="0" i="0" u="none" strike="noStrike" kern="1200" baseline="0" dirty="0">
                <a:solidFill>
                  <a:schemeClr val="tx1"/>
                </a:solidFill>
                <a:latin typeface="+mn-lt"/>
                <a:ea typeface="+mn-ea"/>
                <a:cs typeface="+mn-cs"/>
              </a:rPr>
              <a:t> </a:t>
            </a:r>
            <a:r>
              <a:rPr lang="pt-PT" sz="1200" b="1" i="0" u="none" strike="noStrike" kern="1200" baseline="0" dirty="0">
                <a:solidFill>
                  <a:schemeClr val="tx1"/>
                </a:solidFill>
                <a:latin typeface="+mn-lt"/>
                <a:ea typeface="+mn-ea"/>
                <a:cs typeface="+mn-cs"/>
              </a:rPr>
              <a:t>8</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p>
          <a:p>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rPr>
              <a:t>executing</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each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optimization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run</a:t>
            </a:r>
            <a:r>
              <a:rPr lang="pt-PT" sz="1200" b="0" i="0" u="none" strike="noStrike" kern="1200" baseline="0" dirty="0">
                <a:solidFill>
                  <a:schemeClr val="tx1"/>
                </a:solidFill>
                <a:latin typeface="+mn-lt"/>
                <a:ea typeface="+mn-ea"/>
                <a:cs typeface="+mn-cs"/>
              </a:rPr>
              <a:t> 3 times. </a:t>
            </a:r>
          </a:p>
          <a:p>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a:solidFill>
                  <a:schemeClr val="tx1"/>
                </a:solidFill>
                <a:latin typeface="+mn-lt"/>
                <a:ea typeface="+mn-ea"/>
                <a:cs typeface="+mn-cs"/>
              </a:rPr>
              <a:t>1optimization </a:t>
            </a:r>
            <a:r>
              <a:rPr lang="pt-PT" sz="1200" b="0" i="0" u="none" strike="noStrike" kern="1200" baseline="0" dirty="0" err="1">
                <a:solidFill>
                  <a:schemeClr val="tx1"/>
                </a:solidFill>
                <a:latin typeface="+mn-lt"/>
                <a:ea typeface="+mn-ea"/>
                <a:cs typeface="+mn-cs"/>
              </a:rPr>
              <a:t>run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consisted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1" i="0" u="none" strike="noStrike" kern="1200" baseline="0" dirty="0">
                <a:solidFill>
                  <a:schemeClr val="tx1"/>
                </a:solidFill>
                <a:latin typeface="+mn-lt"/>
                <a:ea typeface="+mn-ea"/>
                <a:cs typeface="+mn-cs"/>
              </a:rPr>
              <a:t>15</a:t>
            </a:r>
            <a:r>
              <a:rPr lang="pt-PT" sz="1200" b="0" i="0" u="none" strike="noStrike" kern="1200" baseline="0" dirty="0">
                <a:solidFill>
                  <a:schemeClr val="tx1"/>
                </a:solidFill>
                <a:latin typeface="+mn-lt"/>
                <a:ea typeface="+mn-ea"/>
                <a:cs typeface="+mn-cs"/>
              </a:rPr>
              <a:t> </a:t>
            </a:r>
            <a:r>
              <a:rPr lang="pt-PT" sz="1200" b="1" i="0" u="none" strike="noStrike" kern="1200" baseline="0" dirty="0" err="1">
                <a:solidFill>
                  <a:schemeClr val="tx1"/>
                </a:solidFill>
                <a:latin typeface="+mn-lt"/>
                <a:ea typeface="+mn-ea"/>
                <a:cs typeface="+mn-cs"/>
              </a:rPr>
              <a:t>iterations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with</a:t>
            </a:r>
            <a:r>
              <a:rPr lang="pt-PT" sz="1200" b="0" i="0" u="none" strike="noStrike" kern="1200" baseline="0" dirty="0">
                <a:solidFill>
                  <a:schemeClr val="tx1"/>
                </a:solidFill>
                <a:latin typeface="+mn-lt"/>
                <a:ea typeface="+mn-ea"/>
                <a:cs typeface="+mn-cs"/>
              </a:rPr>
              <a:t> a total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1" i="0" u="none" strike="noStrike" kern="1200" baseline="0" dirty="0">
                <a:solidFill>
                  <a:schemeClr val="tx1"/>
                </a:solidFill>
                <a:latin typeface="+mn-lt"/>
                <a:ea typeface="+mn-ea"/>
                <a:cs typeface="+mn-cs"/>
              </a:rPr>
              <a:t>15</a:t>
            </a:r>
            <a:r>
              <a:rPr lang="pt-PT" sz="1200" b="0" i="0" u="none" strike="noStrike" kern="1200" baseline="0" dirty="0">
                <a:solidFill>
                  <a:schemeClr val="tx1"/>
                </a:solidFill>
                <a:latin typeface="+mn-lt"/>
                <a:ea typeface="+mn-ea"/>
                <a:cs typeface="+mn-cs"/>
              </a:rPr>
              <a:t> </a:t>
            </a:r>
            <a:r>
              <a:rPr lang="pt-PT" sz="1200" b="1" i="0" u="none" strike="noStrike" kern="1200" baseline="0" dirty="0" err="1">
                <a:solidFill>
                  <a:schemeClr val="tx1"/>
                </a:solidFill>
                <a:latin typeface="+mn-lt"/>
                <a:ea typeface="+mn-ea"/>
                <a:cs typeface="+mn-cs"/>
              </a:rPr>
              <a:t>individuals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particles</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54</a:t>
            </a:fld>
            <a:endParaRPr lang="en-GB"/>
          </a:p>
        </p:txBody>
      </p:sp>
    </p:spTree>
    <p:extLst>
      <p:ext uri="{BB962C8B-B14F-4D97-AF65-F5344CB8AC3E}">
        <p14:creationId xmlns:p14="http://schemas.microsoft.com/office/powerpoint/2010/main" val="4190764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For a </a:t>
            </a:r>
            <a:r>
              <a:rPr lang="pt-PT" sz="1200" b="0" i="0" u="none" strike="noStrike" kern="1200" baseline="0" dirty="0" err="1">
                <a:solidFill>
                  <a:schemeClr val="tx1"/>
                </a:solidFill>
                <a:latin typeface="+mn-lt"/>
                <a:ea typeface="+mn-ea"/>
                <a:cs typeface="+mn-cs"/>
              </a:rPr>
              <a:t>grand</a:t>
            </a:r>
            <a:r>
              <a:rPr lang="pt-PT" sz="1200" b="0" i="0" u="none" strike="noStrike" kern="1200" baseline="0" dirty="0">
                <a:solidFill>
                  <a:schemeClr val="tx1"/>
                </a:solidFill>
                <a:latin typeface="+mn-lt"/>
                <a:ea typeface="+mn-ea"/>
                <a:cs typeface="+mn-cs"/>
              </a:rPr>
              <a:t> total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1" i="0" u="none" strike="noStrike" kern="1200" baseline="0" dirty="0">
                <a:solidFill>
                  <a:schemeClr val="tx1"/>
                </a:solidFill>
                <a:latin typeface="+mn-lt"/>
                <a:ea typeface="+mn-ea"/>
                <a:cs typeface="+mn-cs"/>
              </a:rPr>
              <a:t>5400</a:t>
            </a:r>
            <a:r>
              <a:rPr lang="pt-PT" sz="1200" b="0" i="0" u="none" strike="noStrike" kern="1200" baseline="0" dirty="0">
                <a:solidFill>
                  <a:schemeClr val="tx1"/>
                </a:solidFill>
                <a:latin typeface="+mn-lt"/>
                <a:ea typeface="+mn-ea"/>
                <a:cs typeface="+mn-cs"/>
              </a:rPr>
              <a:t> candidate designs </a:t>
            </a:r>
            <a:r>
              <a:rPr lang="pt-PT" sz="1200" b="0" i="0" u="none" strike="noStrike" kern="1200" baseline="0" dirty="0" err="1">
                <a:solidFill>
                  <a:schemeClr val="tx1"/>
                </a:solidFill>
                <a:latin typeface="+mn-lt"/>
                <a:ea typeface="+mn-ea"/>
                <a:cs typeface="+mn-cs"/>
              </a:rPr>
              <a:t>evaluated</a:t>
            </a:r>
            <a:r>
              <a:rPr lang="pt-PT" sz="1200" b="0" i="0" u="none" strike="noStrike" kern="1200" baseline="0" dirty="0">
                <a:solidFill>
                  <a:schemeClr val="tx1"/>
                </a:solidFill>
                <a:latin typeface="+mn-lt"/>
                <a:ea typeface="+mn-ea"/>
                <a:cs typeface="+mn-cs"/>
              </a:rPr>
              <a:t> in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end</a:t>
            </a:r>
            <a:endParaRPr lang="pt-PT" sz="1200" b="0" i="0" u="none" strike="noStrike" kern="1200" baseline="0" dirty="0">
              <a:solidFill>
                <a:schemeClr val="tx1"/>
              </a:solidFill>
              <a:latin typeface="+mn-lt"/>
              <a:ea typeface="+mn-ea"/>
              <a:cs typeface="+mn-cs"/>
            </a:endParaRPr>
          </a:p>
          <a:p>
            <a:r>
              <a:rPr lang="pt-PT" sz="1200" b="0" i="0" u="none" strike="noStrike" kern="1200" baseline="0" dirty="0">
                <a:solidFill>
                  <a:schemeClr val="tx1"/>
                </a:solidFill>
                <a:latin typeface="+mn-lt"/>
                <a:ea typeface="+mn-ea"/>
                <a:cs typeface="+mn-cs"/>
              </a:rPr>
              <a:t>(3x15x15x8) </a:t>
            </a:r>
          </a:p>
        </p:txBody>
      </p:sp>
      <p:sp>
        <p:nvSpPr>
          <p:cNvPr id="4" name="Slide Number Placeholder 3"/>
          <p:cNvSpPr>
            <a:spLocks noGrp="1"/>
          </p:cNvSpPr>
          <p:nvPr>
            <p:ph type="sldNum" sz="quarter" idx="5"/>
          </p:nvPr>
        </p:nvSpPr>
        <p:spPr/>
        <p:txBody>
          <a:bodyPr/>
          <a:lstStyle/>
          <a:p>
            <a:fld id="{5FAA4223-CC27-493C-A732-4172AD441EF9}" type="slidenum">
              <a:rPr lang="en-GB" smtClean="0"/>
              <a:t>55</a:t>
            </a:fld>
            <a:endParaRPr lang="en-GB"/>
          </a:p>
        </p:txBody>
      </p:sp>
    </p:spTree>
    <p:extLst>
      <p:ext uri="{BB962C8B-B14F-4D97-AF65-F5344CB8AC3E}">
        <p14:creationId xmlns:p14="http://schemas.microsoft.com/office/powerpoint/2010/main" val="960123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(as I </a:t>
            </a:r>
            <a:r>
              <a:rPr lang="pt-PT" sz="1200" b="0" i="0" u="none" strike="noStrike" kern="1200" baseline="0" dirty="0" err="1">
                <a:solidFill>
                  <a:schemeClr val="tx1"/>
                </a:solidFill>
                <a:latin typeface="+mn-lt"/>
                <a:ea typeface="+mn-ea"/>
                <a:cs typeface="+mn-cs"/>
              </a:rPr>
              <a:t>said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before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wanted</a:t>
            </a:r>
            <a:r>
              <a:rPr lang="pt-PT" sz="1200" b="0" i="0" u="none" strike="noStrike" kern="1200" baseline="0" dirty="0">
                <a:solidFill>
                  <a:schemeClr val="tx1"/>
                </a:solidFill>
                <a:latin typeface="+mn-lt"/>
                <a:ea typeface="+mn-ea"/>
                <a:cs typeface="+mn-cs"/>
              </a:rPr>
              <a:t> to minimize </a:t>
            </a:r>
            <a:r>
              <a:rPr lang="pt-PT" sz="1200" b="0" i="0" u="none" strike="noStrike" kern="1200" baseline="0" dirty="0" err="1">
                <a:solidFill>
                  <a:schemeClr val="tx1"/>
                </a:solidFill>
                <a:latin typeface="+mn-lt"/>
                <a:ea typeface="+mn-ea"/>
                <a:cs typeface="+mn-cs"/>
              </a:rPr>
              <a:t>both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axis</a:t>
            </a:r>
            <a:r>
              <a:rPr lang="pt-PT" sz="1200" b="0" i="0" u="none" strike="noStrike" kern="1200" baseline="0" dirty="0">
                <a:solidFill>
                  <a:schemeClr val="tx1"/>
                </a:solidFill>
                <a:latin typeface="+mn-lt"/>
                <a:ea typeface="+mn-ea"/>
                <a:cs typeface="+mn-cs"/>
              </a:rPr>
              <a:t>.</a:t>
            </a:r>
          </a:p>
          <a:p>
            <a:r>
              <a:rPr lang="pt-PT" sz="1200" b="0" i="0" u="none" strike="noStrike" kern="1200" baseline="0" dirty="0">
                <a:solidFill>
                  <a:schemeClr val="tx1"/>
                </a:solidFill>
                <a:latin typeface="+mn-lt"/>
                <a:ea typeface="+mn-ea"/>
                <a:cs typeface="+mn-cs"/>
              </a:rPr>
              <a:t>x-</a:t>
            </a:r>
            <a:r>
              <a:rPr lang="pt-PT" sz="1200" b="0" i="0" u="none" strike="noStrike" kern="1200" baseline="0" dirty="0" err="1">
                <a:solidFill>
                  <a:schemeClr val="tx1"/>
                </a:solidFill>
                <a:latin typeface="+mn-lt"/>
                <a:ea typeface="+mn-ea"/>
                <a:cs typeface="+mn-cs"/>
              </a:rPr>
              <a:t>axis</a:t>
            </a:r>
            <a:r>
              <a:rPr lang="pt-PT" sz="1200" b="0" i="0" u="none" strike="noStrike" kern="1200" baseline="0" dirty="0">
                <a:solidFill>
                  <a:schemeClr val="tx1"/>
                </a:solidFill>
                <a:latin typeface="+mn-lt"/>
                <a:ea typeface="+mn-ea"/>
                <a:cs typeface="+mn-cs"/>
              </a:rPr>
              <a:t> </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rPr>
              <a:t>maximum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displacement</a:t>
            </a:r>
            <a:endParaRPr lang="pt-PT" sz="1200" b="0" i="0" u="none" strike="noStrike" kern="1200" baseline="0" dirty="0">
              <a:solidFill>
                <a:schemeClr val="tx1"/>
              </a:solidFill>
              <a:latin typeface="+mn-lt"/>
              <a:ea typeface="+mn-ea"/>
              <a:cs typeface="+mn-cs"/>
            </a:endParaRPr>
          </a:p>
          <a:p>
            <a:r>
              <a:rPr lang="pt-PT" sz="1200" b="0" i="0" u="none" strike="noStrike" kern="1200" baseline="0" dirty="0">
                <a:solidFill>
                  <a:schemeClr val="tx1"/>
                </a:solidFill>
                <a:latin typeface="+mn-lt"/>
                <a:ea typeface="+mn-ea"/>
                <a:cs typeface="+mn-cs"/>
              </a:rPr>
              <a:t>y-</a:t>
            </a:r>
            <a:r>
              <a:rPr lang="pt-PT" sz="1200" b="0" i="0" u="none" strike="noStrike" kern="1200" baseline="0" dirty="0" err="1">
                <a:solidFill>
                  <a:schemeClr val="tx1"/>
                </a:solidFill>
                <a:latin typeface="+mn-lt"/>
                <a:ea typeface="+mn-ea"/>
                <a:cs typeface="+mn-cs"/>
              </a:rPr>
              <a:t>axis</a:t>
            </a:r>
            <a:r>
              <a:rPr lang="pt-PT" sz="1200" b="0" i="0" u="none" strike="noStrike" kern="1200" baseline="0" dirty="0">
                <a:solidFill>
                  <a:schemeClr val="tx1"/>
                </a:solidFill>
                <a:latin typeface="+mn-lt"/>
                <a:ea typeface="+mn-ea"/>
                <a:cs typeface="+mn-cs"/>
              </a:rPr>
              <a:t> </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sym typeface="Wingdings" panose="05000000000000000000" pitchFamily="2" charset="2"/>
              </a:rPr>
              <a:t>distance</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sym typeface="Wingdings" panose="05000000000000000000" pitchFamily="2" charset="2"/>
              </a:rPr>
              <a:t>between</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sym typeface="Wingdings" panose="05000000000000000000" pitchFamily="2" charset="2"/>
              </a:rPr>
              <a:t>attractors</a:t>
            </a:r>
            <a:endParaRPr lang="pt-PT" sz="1200" b="0" i="0" u="none" strike="noStrike" kern="1200" baseline="0" dirty="0">
              <a:solidFill>
                <a:schemeClr val="tx1"/>
              </a:solidFill>
              <a:latin typeface="+mn-lt"/>
              <a:ea typeface="+mn-ea"/>
              <a:cs typeface="+mn-cs"/>
              <a:sym typeface="Wingdings" panose="05000000000000000000" pitchFamily="2" charset="2"/>
            </a:endParaRPr>
          </a:p>
          <a:p>
            <a:r>
              <a:rPr lang="pt-PT" sz="1200" b="0" i="0" u="none" strike="noStrike" kern="1200" baseline="0" dirty="0" err="1">
                <a:solidFill>
                  <a:schemeClr val="tx1"/>
                </a:solidFill>
                <a:latin typeface="+mn-lt"/>
                <a:ea typeface="+mn-ea"/>
                <a:cs typeface="+mn-cs"/>
                <a:sym typeface="Wingdings" panose="05000000000000000000" pitchFamily="2" charset="2"/>
              </a:rPr>
              <a:t>I’ll</a:t>
            </a:r>
            <a:r>
              <a:rPr lang="pt-PT" sz="1200" b="0" i="0" u="none" strike="noStrike" kern="1200" baseline="0" dirty="0">
                <a:solidFill>
                  <a:schemeClr val="tx1"/>
                </a:solidFill>
                <a:latin typeface="+mn-lt"/>
                <a:ea typeface="+mn-ea"/>
                <a:cs typeface="+mn-cs"/>
                <a:sym typeface="Wingdings" panose="05000000000000000000" pitchFamily="2" charset="2"/>
              </a:rPr>
              <a:t> show </a:t>
            </a:r>
            <a:r>
              <a:rPr lang="pt-PT" sz="1200" b="0" i="0" u="none" strike="noStrike" kern="1200" baseline="0" dirty="0" err="1">
                <a:solidFill>
                  <a:schemeClr val="tx1"/>
                </a:solidFill>
                <a:latin typeface="+mn-lt"/>
                <a:ea typeface="+mn-ea"/>
                <a:cs typeface="+mn-cs"/>
                <a:sym typeface="Wingdings" panose="05000000000000000000" pitchFamily="2" charset="2"/>
              </a:rPr>
              <a:t>you</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sym typeface="Wingdings" panose="05000000000000000000" pitchFamily="2" charset="2"/>
              </a:rPr>
              <a:t>the</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sym typeface="Wingdings" panose="05000000000000000000" pitchFamily="2" charset="2"/>
              </a:rPr>
              <a:t>results</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sym typeface="Wingdings" panose="05000000000000000000" pitchFamily="2" charset="2"/>
              </a:rPr>
              <a:t>obtained</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sym typeface="Wingdings" panose="05000000000000000000" pitchFamily="2" charset="2"/>
              </a:rPr>
              <a:t>by</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sym typeface="Wingdings" panose="05000000000000000000" pitchFamily="2" charset="2"/>
              </a:rPr>
              <a:t>each</a:t>
            </a:r>
            <a:r>
              <a:rPr lang="pt-PT" sz="1200" b="0" i="0" u="none" strike="noStrike" kern="1200" baseline="0" dirty="0">
                <a:solidFill>
                  <a:schemeClr val="tx1"/>
                </a:solidFill>
                <a:latin typeface="+mn-lt"/>
                <a:ea typeface="+mn-ea"/>
                <a:cs typeface="+mn-cs"/>
                <a:sym typeface="Wingdings" panose="05000000000000000000" pitchFamily="2" charset="2"/>
              </a:rPr>
              <a:t> </a:t>
            </a:r>
            <a:r>
              <a:rPr lang="pt-PT" sz="1200" b="0" i="0" u="none" strike="noStrike" kern="1200" baseline="0" dirty="0" err="1">
                <a:solidFill>
                  <a:schemeClr val="tx1"/>
                </a:solidFill>
                <a:latin typeface="+mn-lt"/>
                <a:ea typeface="+mn-ea"/>
                <a:cs typeface="+mn-cs"/>
                <a:sym typeface="Wingdings" panose="05000000000000000000" pitchFamily="2" charset="2"/>
              </a:rPr>
              <a:t>algorithm</a:t>
            </a:r>
            <a:r>
              <a:rPr lang="pt-PT" sz="1200" b="0" i="0" u="none" strike="noStrike" kern="1200" baseline="0" dirty="0">
                <a:solidFill>
                  <a:schemeClr val="tx1"/>
                </a:solidFill>
                <a:latin typeface="+mn-lt"/>
                <a:ea typeface="+mn-ea"/>
                <a:cs typeface="+mn-cs"/>
                <a:sym typeface="Wingdings" panose="05000000000000000000" pitchFamily="2" charset="2"/>
              </a:rPr>
              <a:t>:::</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56</a:t>
            </a:fld>
            <a:endParaRPr lang="en-GB"/>
          </a:p>
        </p:txBody>
      </p:sp>
    </p:spTree>
    <p:extLst>
      <p:ext uri="{BB962C8B-B14F-4D97-AF65-F5344CB8AC3E}">
        <p14:creationId xmlns:p14="http://schemas.microsoft.com/office/powerpoint/2010/main" val="1012490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MOEA/D - </a:t>
            </a:r>
            <a:r>
              <a:rPr lang="en-US" sz="1200" b="0" i="0" u="none" strike="noStrike" kern="1200" baseline="0" dirty="0">
                <a:solidFill>
                  <a:schemeClr val="tx1"/>
                </a:solidFill>
                <a:latin typeface="+mn-lt"/>
                <a:ea typeface="+mn-ea"/>
                <a:cs typeface="+mn-cs"/>
              </a:rPr>
              <a:t>Multi-Objective Evolutionary Algorithm with decomposition</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57</a:t>
            </a:fld>
            <a:endParaRPr lang="en-GB"/>
          </a:p>
        </p:txBody>
      </p:sp>
    </p:spTree>
    <p:extLst>
      <p:ext uri="{BB962C8B-B14F-4D97-AF65-F5344CB8AC3E}">
        <p14:creationId xmlns:p14="http://schemas.microsoft.com/office/powerpoint/2010/main" val="10030218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MOEA/D - </a:t>
            </a:r>
            <a:r>
              <a:rPr lang="en-US" sz="1200" b="0" i="0" u="none" strike="noStrike" kern="1200" baseline="0" dirty="0">
                <a:solidFill>
                  <a:schemeClr val="tx1"/>
                </a:solidFill>
                <a:latin typeface="+mn-lt"/>
                <a:ea typeface="+mn-ea"/>
                <a:cs typeface="+mn-cs"/>
              </a:rPr>
              <a:t>Multi-Objective Evolutionary Algorithm with decomposition</a:t>
            </a:r>
          </a:p>
          <a:p>
            <a:r>
              <a:rPr lang="en-US" sz="1200" b="0" i="0" u="none" strike="noStrike" kern="1200" baseline="0" dirty="0">
                <a:solidFill>
                  <a:schemeClr val="tx1"/>
                </a:solidFill>
                <a:latin typeface="+mn-lt"/>
                <a:ea typeface="+mn-ea"/>
                <a:cs typeface="+mn-cs"/>
              </a:rPr>
              <a:t>The pareto front</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58</a:t>
            </a:fld>
            <a:endParaRPr lang="en-GB"/>
          </a:p>
        </p:txBody>
      </p:sp>
    </p:spTree>
    <p:extLst>
      <p:ext uri="{BB962C8B-B14F-4D97-AF65-F5344CB8AC3E}">
        <p14:creationId xmlns:p14="http://schemas.microsoft.com/office/powerpoint/2010/main" val="7599619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PAES - </a:t>
            </a:r>
            <a:r>
              <a:rPr lang="en-US" sz="1200" b="0" i="0" u="none" strike="noStrike" kern="1200" baseline="0" dirty="0">
                <a:solidFill>
                  <a:schemeClr val="tx1"/>
                </a:solidFill>
                <a:latin typeface="+mn-lt"/>
                <a:ea typeface="+mn-ea"/>
                <a:cs typeface="+mn-cs"/>
              </a:rPr>
              <a:t>Pareto Archived Evolution Strategy</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59</a:t>
            </a:fld>
            <a:endParaRPr lang="en-GB"/>
          </a:p>
        </p:txBody>
      </p:sp>
    </p:spTree>
    <p:extLst>
      <p:ext uri="{BB962C8B-B14F-4D97-AF65-F5344CB8AC3E}">
        <p14:creationId xmlns:p14="http://schemas.microsoft.com/office/powerpoint/2010/main" val="3636429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combination of </a:t>
            </a:r>
            <a:r>
              <a:rPr lang="en-US" sz="1200" b="1" kern="1200" dirty="0">
                <a:solidFill>
                  <a:schemeClr val="tx1"/>
                </a:solidFill>
                <a:effectLst/>
                <a:latin typeface="+mn-lt"/>
                <a:ea typeface="+mn-ea"/>
                <a:cs typeface="+mn-cs"/>
              </a:rPr>
              <a:t>AD, simulation and optimization </a:t>
            </a:r>
            <a:r>
              <a:rPr lang="en-US" sz="1200" kern="1200" dirty="0">
                <a:solidFill>
                  <a:schemeClr val="tx1"/>
                </a:solidFill>
                <a:effectLst/>
                <a:latin typeface="+mn-lt"/>
                <a:ea typeface="+mn-ea"/>
                <a:cs typeface="+mn-cs"/>
              </a:rPr>
              <a:t>has many advantages </a:t>
            </a:r>
          </a:p>
          <a:p>
            <a:pPr marL="171450" indent="-171450">
              <a:buFont typeface="Wingdings" panose="05000000000000000000" pitchFamily="2" charset="2"/>
              <a:buChar char="à"/>
            </a:pPr>
            <a:r>
              <a:rPr lang="en-US" sz="1200" b="1" kern="1200" dirty="0">
                <a:solidFill>
                  <a:schemeClr val="accent6">
                    <a:lumMod val="75000"/>
                  </a:schemeClr>
                </a:solidFill>
                <a:effectLst/>
                <a:latin typeface="+mn-lt"/>
                <a:ea typeface="+mn-ea"/>
                <a:cs typeface="+mn-cs"/>
              </a:rPr>
              <a:t>+ efficient design variations *click*</a:t>
            </a:r>
            <a:endParaRPr lang="en-US" sz="1200" kern="1200" dirty="0">
              <a:solidFill>
                <a:schemeClr val="tx1"/>
              </a:solidFill>
              <a:effectLst/>
              <a:latin typeface="+mn-lt"/>
              <a:ea typeface="+mn-ea"/>
              <a:cs typeface="+mn-cs"/>
            </a:endParaRPr>
          </a:p>
          <a:p>
            <a:pPr marL="171450" indent="-171450">
              <a:buFont typeface="Wingdings" panose="05000000000000000000" pitchFamily="2" charset="2"/>
              <a:buChar char="à"/>
            </a:pPr>
            <a:r>
              <a:rPr lang="en-US" sz="1200" b="1" kern="1200" dirty="0">
                <a:solidFill>
                  <a:schemeClr val="tx1"/>
                </a:solidFill>
                <a:effectLst/>
                <a:latin typeface="+mn-lt"/>
                <a:ea typeface="+mn-ea"/>
                <a:cs typeface="+mn-cs"/>
              </a:rPr>
              <a:t>+ informed design process.</a:t>
            </a:r>
          </a:p>
          <a:p>
            <a:pPr marL="0" indent="0">
              <a:buFont typeface="Wingdings" panose="05000000000000000000" pitchFamily="2" charset="2"/>
              <a:buNone/>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effectLst/>
                <a:latin typeface="+mn-lt"/>
                <a:ea typeface="+mn-ea"/>
                <a:cs typeface="+mn-cs"/>
              </a:rPr>
              <a:t>Optimization is rarely used: </a:t>
            </a:r>
            <a:endParaRPr lang="pt-PT" sz="1200" kern="1200" dirty="0">
              <a:solidFill>
                <a:schemeClr val="tx1"/>
              </a:solidFill>
              <a:effectLst/>
              <a:latin typeface="+mn-lt"/>
              <a:ea typeface="+mn-ea"/>
              <a:cs typeface="+mn-cs"/>
            </a:endParaRPr>
          </a:p>
          <a:p>
            <a:pPr marL="0" indent="0">
              <a:buFont typeface="Wingdings" panose="05000000000000000000" pitchFamily="2" charset="2"/>
              <a:buNone/>
            </a:pPr>
            <a:endParaRPr lang="pt-PT" sz="1200" b="1"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6</a:t>
            </a:fld>
            <a:endParaRPr lang="en-GB"/>
          </a:p>
        </p:txBody>
      </p:sp>
    </p:spTree>
    <p:extLst>
      <p:ext uri="{BB962C8B-B14F-4D97-AF65-F5344CB8AC3E}">
        <p14:creationId xmlns:p14="http://schemas.microsoft.com/office/powerpoint/2010/main" val="14491459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PAES - </a:t>
            </a:r>
            <a:r>
              <a:rPr lang="en-US" sz="1200" b="0" i="0" u="none" strike="noStrike" kern="1200" baseline="0" dirty="0">
                <a:solidFill>
                  <a:schemeClr val="tx1"/>
                </a:solidFill>
                <a:latin typeface="+mn-lt"/>
                <a:ea typeface="+mn-ea"/>
                <a:cs typeface="+mn-cs"/>
              </a:rPr>
              <a:t>Pareto Archived Evolution Strategy</a:t>
            </a:r>
          </a:p>
          <a:p>
            <a:r>
              <a:rPr lang="en-US" sz="1200" b="0" i="0" u="none" strike="noStrike" kern="1200" baseline="0" dirty="0">
                <a:solidFill>
                  <a:schemeClr val="tx1"/>
                </a:solidFill>
                <a:latin typeface="+mn-lt"/>
                <a:ea typeface="+mn-ea"/>
                <a:cs typeface="+mn-cs"/>
              </a:rPr>
              <a:t>The pareto front</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60</a:t>
            </a:fld>
            <a:endParaRPr lang="en-GB"/>
          </a:p>
        </p:txBody>
      </p:sp>
    </p:spTree>
    <p:extLst>
      <p:ext uri="{BB962C8B-B14F-4D97-AF65-F5344CB8AC3E}">
        <p14:creationId xmlns:p14="http://schemas.microsoft.com/office/powerpoint/2010/main" val="7344801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PESA2 - </a:t>
            </a:r>
            <a:r>
              <a:rPr lang="en-US" sz="1200" b="0" i="0" u="none" strike="noStrike" kern="1200" baseline="0" dirty="0">
                <a:solidFill>
                  <a:schemeClr val="tx1"/>
                </a:solidFill>
                <a:latin typeface="+mn-lt"/>
                <a:ea typeface="+mn-ea"/>
                <a:cs typeface="+mn-cs"/>
              </a:rPr>
              <a:t>Pareto Envelope-Based Selection Algorithm 2</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61</a:t>
            </a:fld>
            <a:endParaRPr lang="en-GB"/>
          </a:p>
        </p:txBody>
      </p:sp>
    </p:spTree>
    <p:extLst>
      <p:ext uri="{BB962C8B-B14F-4D97-AF65-F5344CB8AC3E}">
        <p14:creationId xmlns:p14="http://schemas.microsoft.com/office/powerpoint/2010/main" val="41889445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PESA2 - </a:t>
            </a:r>
            <a:r>
              <a:rPr lang="en-US" sz="1200" b="0" i="0" u="none" strike="noStrike" kern="1200" baseline="0" dirty="0">
                <a:solidFill>
                  <a:schemeClr val="tx1"/>
                </a:solidFill>
                <a:latin typeface="+mn-lt"/>
                <a:ea typeface="+mn-ea"/>
                <a:cs typeface="+mn-cs"/>
              </a:rPr>
              <a:t>Pareto Envelope-Based Selection Algorithm 2</a:t>
            </a:r>
          </a:p>
          <a:p>
            <a:r>
              <a:rPr lang="en-US" sz="1200" b="0" i="0" u="none" strike="noStrike" kern="1200" baseline="0" dirty="0">
                <a:solidFill>
                  <a:schemeClr val="tx1"/>
                </a:solidFill>
                <a:latin typeface="+mn-lt"/>
                <a:ea typeface="+mn-ea"/>
                <a:cs typeface="+mn-cs"/>
              </a:rPr>
              <a:t>The pareto front</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62</a:t>
            </a:fld>
            <a:endParaRPr lang="en-GB"/>
          </a:p>
        </p:txBody>
      </p:sp>
    </p:spTree>
    <p:extLst>
      <p:ext uri="{BB962C8B-B14F-4D97-AF65-F5344CB8AC3E}">
        <p14:creationId xmlns:p14="http://schemas.microsoft.com/office/powerpoint/2010/main" val="70035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err="1">
                <a:solidFill>
                  <a:schemeClr val="tx1"/>
                </a:solidFill>
                <a:latin typeface="+mn-lt"/>
                <a:ea typeface="+mn-ea"/>
                <a:cs typeface="+mn-cs"/>
              </a:rPr>
              <a:t>EpsMOEA</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Epsilon</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Multi-Objective Evolutionary Algorithm </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63</a:t>
            </a:fld>
            <a:endParaRPr lang="en-GB"/>
          </a:p>
        </p:txBody>
      </p:sp>
    </p:spTree>
    <p:extLst>
      <p:ext uri="{BB962C8B-B14F-4D97-AF65-F5344CB8AC3E}">
        <p14:creationId xmlns:p14="http://schemas.microsoft.com/office/powerpoint/2010/main" val="1096443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err="1">
                <a:solidFill>
                  <a:schemeClr val="tx1"/>
                </a:solidFill>
                <a:latin typeface="+mn-lt"/>
                <a:ea typeface="+mn-ea"/>
                <a:cs typeface="+mn-cs"/>
              </a:rPr>
              <a:t>EpsMOEA</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Epsilon</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Multi-Objective Evolutionary Algorithm </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64</a:t>
            </a:fld>
            <a:endParaRPr lang="en-GB"/>
          </a:p>
        </p:txBody>
      </p:sp>
    </p:spTree>
    <p:extLst>
      <p:ext uri="{BB962C8B-B14F-4D97-AF65-F5344CB8AC3E}">
        <p14:creationId xmlns:p14="http://schemas.microsoft.com/office/powerpoint/2010/main" val="3374601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SPEA2 - </a:t>
            </a:r>
            <a:r>
              <a:rPr lang="en-US" sz="1200" b="0" i="0" u="none" strike="noStrike" kern="1200" baseline="0" dirty="0">
                <a:solidFill>
                  <a:schemeClr val="tx1"/>
                </a:solidFill>
                <a:latin typeface="+mn-lt"/>
                <a:ea typeface="+mn-ea"/>
                <a:cs typeface="+mn-cs"/>
              </a:rPr>
              <a:t>Strength Pareto Evolutionary Algorithm 2</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65</a:t>
            </a:fld>
            <a:endParaRPr lang="en-GB"/>
          </a:p>
        </p:txBody>
      </p:sp>
    </p:spTree>
    <p:extLst>
      <p:ext uri="{BB962C8B-B14F-4D97-AF65-F5344CB8AC3E}">
        <p14:creationId xmlns:p14="http://schemas.microsoft.com/office/powerpoint/2010/main" val="2763953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SPEA2 - </a:t>
            </a:r>
            <a:r>
              <a:rPr lang="en-US" sz="1200" b="0" i="0" u="none" strike="noStrike" kern="1200" baseline="0" dirty="0">
                <a:solidFill>
                  <a:schemeClr val="tx1"/>
                </a:solidFill>
                <a:latin typeface="+mn-lt"/>
                <a:ea typeface="+mn-ea"/>
                <a:cs typeface="+mn-cs"/>
              </a:rPr>
              <a:t>Strength Pareto Evolutionary Algorithm 2</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66</a:t>
            </a:fld>
            <a:endParaRPr lang="en-GB"/>
          </a:p>
        </p:txBody>
      </p:sp>
    </p:spTree>
    <p:extLst>
      <p:ext uri="{BB962C8B-B14F-4D97-AF65-F5344CB8AC3E}">
        <p14:creationId xmlns:p14="http://schemas.microsoft.com/office/powerpoint/2010/main" val="12771973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NSGAII - </a:t>
            </a:r>
            <a:r>
              <a:rPr lang="en-US" sz="1200" b="0" i="0" u="none" strike="noStrike" kern="1200" baseline="0" dirty="0">
                <a:solidFill>
                  <a:schemeClr val="tx1"/>
                </a:solidFill>
                <a:latin typeface="+mn-lt"/>
                <a:ea typeface="+mn-ea"/>
                <a:cs typeface="+mn-cs"/>
              </a:rPr>
              <a:t>Non-dominated Sorting Genetic Algorithm II</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67</a:t>
            </a:fld>
            <a:endParaRPr lang="en-GB"/>
          </a:p>
        </p:txBody>
      </p:sp>
    </p:spTree>
    <p:extLst>
      <p:ext uri="{BB962C8B-B14F-4D97-AF65-F5344CB8AC3E}">
        <p14:creationId xmlns:p14="http://schemas.microsoft.com/office/powerpoint/2010/main" val="598515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NSGAII - </a:t>
            </a:r>
            <a:r>
              <a:rPr lang="en-US" sz="1200" b="0" i="0" u="none" strike="noStrike" kern="1200" baseline="0" dirty="0">
                <a:solidFill>
                  <a:schemeClr val="tx1"/>
                </a:solidFill>
                <a:latin typeface="+mn-lt"/>
                <a:ea typeface="+mn-ea"/>
                <a:cs typeface="+mn-cs"/>
              </a:rPr>
              <a:t>Non-dominated Sorting Genetic Algorithm II</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68</a:t>
            </a:fld>
            <a:endParaRPr lang="en-GB"/>
          </a:p>
        </p:txBody>
      </p:sp>
    </p:spTree>
    <p:extLst>
      <p:ext uri="{BB962C8B-B14F-4D97-AF65-F5344CB8AC3E}">
        <p14:creationId xmlns:p14="http://schemas.microsoft.com/office/powerpoint/2010/main" val="22247184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OMOPSO –</a:t>
            </a:r>
            <a:r>
              <a:rPr lang="en-US" sz="1200" b="0" i="0" u="none" strike="noStrike" kern="1200" baseline="0" dirty="0">
                <a:solidFill>
                  <a:schemeClr val="tx1"/>
                </a:solidFill>
                <a:latin typeface="+mn-lt"/>
                <a:ea typeface="+mn-ea"/>
                <a:cs typeface="+mn-cs"/>
              </a:rPr>
              <a:t>Multi-Objective </a:t>
            </a:r>
            <a:r>
              <a:rPr lang="en-US" sz="1200" b="1" i="0" u="none" strike="noStrike" kern="1200" baseline="0" dirty="0">
                <a:solidFill>
                  <a:schemeClr val="tx1"/>
                </a:solidFill>
                <a:latin typeface="+mn-lt"/>
                <a:ea typeface="+mn-ea"/>
                <a:cs typeface="+mn-cs"/>
              </a:rPr>
              <a:t>Particle Swarm </a:t>
            </a:r>
            <a:r>
              <a:rPr lang="en-US" sz="1200" b="0" i="0" u="none" strike="noStrike" kern="1200" baseline="0" dirty="0">
                <a:solidFill>
                  <a:schemeClr val="tx1"/>
                </a:solidFill>
                <a:latin typeface="+mn-lt"/>
                <a:ea typeface="+mn-ea"/>
                <a:cs typeface="+mn-cs"/>
              </a:rPr>
              <a:t>Optimization</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69</a:t>
            </a:fld>
            <a:endParaRPr lang="en-GB"/>
          </a:p>
        </p:txBody>
      </p:sp>
    </p:spTree>
    <p:extLst>
      <p:ext uri="{BB962C8B-B14F-4D97-AF65-F5344CB8AC3E}">
        <p14:creationId xmlns:p14="http://schemas.microsoft.com/office/powerpoint/2010/main" val="65272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1200" kern="1200" dirty="0">
                <a:solidFill>
                  <a:schemeClr val="tx1"/>
                </a:solidFill>
                <a:effectLst/>
                <a:latin typeface="+mn-lt"/>
                <a:ea typeface="+mn-ea"/>
                <a:cs typeface="+mn-cs"/>
              </a:rPr>
              <a:t>difficulties in </a:t>
            </a:r>
            <a:r>
              <a:rPr lang="en-US" sz="1200" b="1" kern="1200" dirty="0">
                <a:solidFill>
                  <a:schemeClr val="tx1"/>
                </a:solidFill>
                <a:effectLst/>
                <a:latin typeface="+mn-lt"/>
                <a:ea typeface="+mn-ea"/>
                <a:cs typeface="+mn-cs"/>
              </a:rPr>
              <a:t>defining the optimization problem *click*</a:t>
            </a:r>
            <a:endParaRPr lang="pt-PT" sz="1200" b="1"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7</a:t>
            </a:fld>
            <a:endParaRPr lang="en-GB"/>
          </a:p>
        </p:txBody>
      </p:sp>
    </p:spTree>
    <p:extLst>
      <p:ext uri="{BB962C8B-B14F-4D97-AF65-F5344CB8AC3E}">
        <p14:creationId xmlns:p14="http://schemas.microsoft.com/office/powerpoint/2010/main" val="981998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OMOPSO – OOOOO? </a:t>
            </a:r>
            <a:r>
              <a:rPr lang="en-US" sz="1200" b="0" i="0" u="none" strike="noStrike" kern="1200" baseline="0" dirty="0">
                <a:solidFill>
                  <a:schemeClr val="tx1"/>
                </a:solidFill>
                <a:latin typeface="+mn-lt"/>
                <a:ea typeface="+mn-ea"/>
                <a:cs typeface="+mn-cs"/>
              </a:rPr>
              <a:t>Multi-Objective Particle Swarm Optimization</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70</a:t>
            </a:fld>
            <a:endParaRPr lang="en-GB"/>
          </a:p>
        </p:txBody>
      </p:sp>
    </p:spTree>
    <p:extLst>
      <p:ext uri="{BB962C8B-B14F-4D97-AF65-F5344CB8AC3E}">
        <p14:creationId xmlns:p14="http://schemas.microsoft.com/office/powerpoint/2010/main" val="334262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SMPSO - </a:t>
            </a:r>
            <a:r>
              <a:rPr lang="en-US" sz="1200" b="0" i="0" u="none" strike="noStrike" kern="1200" baseline="0" dirty="0">
                <a:solidFill>
                  <a:schemeClr val="tx1"/>
                </a:solidFill>
                <a:latin typeface="+mn-lt"/>
                <a:ea typeface="+mn-ea"/>
                <a:cs typeface="+mn-cs"/>
              </a:rPr>
              <a:t>Speed-constrained Multi-objective Particle Swarm Optimization</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71</a:t>
            </a:fld>
            <a:endParaRPr lang="en-GB"/>
          </a:p>
        </p:txBody>
      </p:sp>
    </p:spTree>
    <p:extLst>
      <p:ext uri="{BB962C8B-B14F-4D97-AF65-F5344CB8AC3E}">
        <p14:creationId xmlns:p14="http://schemas.microsoft.com/office/powerpoint/2010/main" val="1921770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SMPSO - </a:t>
            </a:r>
            <a:r>
              <a:rPr lang="en-US" sz="1200" b="0" i="0" u="none" strike="noStrike" kern="1200" baseline="0" dirty="0">
                <a:solidFill>
                  <a:schemeClr val="tx1"/>
                </a:solidFill>
                <a:latin typeface="+mn-lt"/>
                <a:ea typeface="+mn-ea"/>
                <a:cs typeface="+mn-cs"/>
              </a:rPr>
              <a:t>Speed-constrained Multi-objective Particle Swarm Optimization</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72</a:t>
            </a:fld>
            <a:endParaRPr lang="en-GB"/>
          </a:p>
        </p:txBody>
      </p:sp>
    </p:spTree>
    <p:extLst>
      <p:ext uri="{BB962C8B-B14F-4D97-AF65-F5344CB8AC3E}">
        <p14:creationId xmlns:p14="http://schemas.microsoft.com/office/powerpoint/2010/main" val="6926978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Combined</a:t>
            </a:r>
            <a:r>
              <a:rPr lang="pt-PT" sz="1200" b="0" i="0" u="none" strike="noStrike" kern="1200" baseline="0" dirty="0">
                <a:solidFill>
                  <a:schemeClr val="tx1"/>
                </a:solidFill>
                <a:latin typeface="+mn-lt"/>
                <a:ea typeface="+mn-ea"/>
                <a:cs typeface="+mn-cs"/>
              </a:rPr>
              <a:t> Pareto Front: The (33) black points represent the best solutions out of the 5400.  </a:t>
            </a:r>
          </a:p>
          <a:p>
            <a:r>
              <a:rPr lang="pt-PT" sz="1200" b="0" i="0" u="none" strike="noStrike" kern="1200" baseline="0" dirty="0">
                <a:solidFill>
                  <a:schemeClr val="tx1"/>
                </a:solidFill>
                <a:latin typeface="+mn-lt"/>
                <a:ea typeface="+mn-ea"/>
                <a:cs typeface="+mn-cs"/>
              </a:rPr>
              <a:t>As </a:t>
            </a:r>
            <a:r>
              <a:rPr lang="pt-PT" sz="1200" b="0" i="0" u="none" strike="noStrike" kern="1200" baseline="0" dirty="0" err="1">
                <a:solidFill>
                  <a:schemeClr val="tx1"/>
                </a:solidFill>
                <a:latin typeface="+mn-lt"/>
                <a:ea typeface="+mn-ea"/>
                <a:cs typeface="+mn-cs"/>
              </a:rPr>
              <a:t>you</a:t>
            </a:r>
            <a:r>
              <a:rPr lang="pt-PT" sz="1200" b="0" i="0" u="none" strike="noStrike" kern="1200" baseline="0" dirty="0">
                <a:solidFill>
                  <a:schemeClr val="tx1"/>
                </a:solidFill>
                <a:latin typeface="+mn-lt"/>
                <a:ea typeface="+mn-ea"/>
                <a:cs typeface="+mn-cs"/>
              </a:rPr>
              <a:t> can </a:t>
            </a:r>
            <a:r>
              <a:rPr lang="pt-PT" sz="1200" b="0" i="0" u="none" strike="noStrike" kern="1200" baseline="0" dirty="0" err="1">
                <a:solidFill>
                  <a:schemeClr val="tx1"/>
                </a:solidFill>
                <a:latin typeface="+mn-lt"/>
                <a:ea typeface="+mn-ea"/>
                <a:cs typeface="+mn-cs"/>
              </a:rPr>
              <a:t>see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bottom</a:t>
            </a:r>
            <a:r>
              <a:rPr lang="pt-PT" sz="1200" b="0" i="0" u="none" strike="noStrike" kern="1200" baseline="0" dirty="0">
                <a:solidFill>
                  <a:schemeClr val="tx1"/>
                </a:solidFill>
                <a:latin typeface="+mn-lt"/>
                <a:ea typeface="+mn-ea"/>
                <a:cs typeface="+mn-cs"/>
              </a:rPr>
              <a:t>)…</a:t>
            </a:r>
          </a:p>
          <a:p>
            <a:pPr marL="171450" indent="-171450">
              <a:buFontTx/>
              <a:buChar char="-"/>
            </a:pPr>
            <a:r>
              <a:rPr lang="pt-PT" sz="1200" b="0" i="0" u="none" strike="noStrike" kern="1200" baseline="0" dirty="0">
                <a:solidFill>
                  <a:schemeClr val="tx1"/>
                </a:solidFill>
                <a:latin typeface="+mn-lt"/>
                <a:ea typeface="+mn-ea"/>
                <a:cs typeface="+mn-cs"/>
              </a:rPr>
              <a:t>Optimal solutions are seldomly isolated (due to the nature of the algorithms, which identify one good solution and then proceed to do small modifications to achieve solutions close to that one).</a:t>
            </a:r>
          </a:p>
          <a:p>
            <a:pPr marL="171450" indent="-171450">
              <a:buFontTx/>
              <a:buChar char="-"/>
            </a:pPr>
            <a:r>
              <a:rPr lang="pt-PT" sz="1200" b="0" i="0" u="none" strike="noStrike" kern="1200" baseline="0" dirty="0">
                <a:solidFill>
                  <a:schemeClr val="tx1"/>
                </a:solidFill>
                <a:latin typeface="+mn-lt"/>
                <a:ea typeface="+mn-ea"/>
                <a:cs typeface="+mn-cs"/>
              </a:rPr>
              <a:t>Epsilon-MOEA, MOEA/D and PESA2 </a:t>
            </a:r>
            <a:r>
              <a:rPr lang="pt-PT" sz="1200" b="0" i="0" u="none" strike="noStrike" kern="1200" baseline="0" dirty="0" err="1">
                <a:solidFill>
                  <a:schemeClr val="tx1"/>
                </a:solidFill>
                <a:latin typeface="+mn-lt"/>
                <a:ea typeface="+mn-ea"/>
                <a:cs typeface="+mn-cs"/>
              </a:rPr>
              <a:t>didn’t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find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any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optimal</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a:t>
            </a:r>
          </a:p>
          <a:p>
            <a:pPr marL="171450" indent="-171450">
              <a:buFontTx/>
              <a:buChar char="-"/>
            </a:pPr>
            <a:r>
              <a:rPr lang="pt-PT" sz="1200" b="0" i="0" u="none" strike="noStrike" kern="1200" baseline="0" dirty="0" err="1">
                <a:solidFill>
                  <a:schemeClr val="tx1"/>
                </a:solidFill>
                <a:latin typeface="+mn-lt"/>
                <a:ea typeface="+mn-ea"/>
                <a:cs typeface="+mn-cs"/>
              </a:rPr>
              <a:t>All</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others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least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combined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Most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importanty</a:t>
            </a:r>
            <a:r>
              <a:rPr lang="pt-PT" sz="1200" b="0" i="0" u="none" strike="noStrike" kern="1200" baseline="0" dirty="0">
                <a:solidFill>
                  <a:schemeClr val="tx1"/>
                </a:solidFill>
                <a:latin typeface="+mn-lt"/>
                <a:ea typeface="+mn-ea"/>
                <a:cs typeface="+mn-cs"/>
              </a:rPr>
              <a:t>: no </a:t>
            </a:r>
            <a:r>
              <a:rPr lang="pt-PT" sz="1200" b="0" i="0" u="none" strike="noStrike" kern="1200" baseline="0" dirty="0" err="1">
                <a:solidFill>
                  <a:schemeClr val="tx1"/>
                </a:solidFill>
                <a:latin typeface="+mn-lt"/>
                <a:ea typeface="+mn-ea"/>
                <a:cs typeface="+mn-cs"/>
              </a:rPr>
              <a:t>algorithm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clearly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better</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than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others</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73</a:t>
            </a:fld>
            <a:endParaRPr lang="en-GB"/>
          </a:p>
        </p:txBody>
      </p:sp>
    </p:spTree>
    <p:extLst>
      <p:ext uri="{BB962C8B-B14F-4D97-AF65-F5344CB8AC3E}">
        <p14:creationId xmlns:p14="http://schemas.microsoft.com/office/powerpoint/2010/main" val="27300833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just</a:t>
            </a:r>
            <a:r>
              <a:rPr lang="pt-PT" sz="1200" b="0" i="0" u="none" strike="noStrike" kern="1200" baseline="0" dirty="0">
                <a:solidFill>
                  <a:schemeClr val="tx1"/>
                </a:solidFill>
                <a:latin typeface="+mn-lt"/>
                <a:ea typeface="+mn-ea"/>
                <a:cs typeface="+mn-cs"/>
              </a:rPr>
              <a:t> to show </a:t>
            </a:r>
            <a:r>
              <a:rPr lang="pt-PT" sz="1200" b="0" i="0" u="none" strike="noStrike" kern="1200" baseline="0" dirty="0" err="1">
                <a:solidFill>
                  <a:schemeClr val="tx1"/>
                </a:solidFill>
                <a:latin typeface="+mn-lt"/>
                <a:ea typeface="+mn-ea"/>
                <a:cs typeface="+mn-cs"/>
              </a:rPr>
              <a:t>you</a:t>
            </a:r>
            <a:r>
              <a:rPr lang="pt-PT" sz="1200" b="0" i="0" u="none" strike="noStrike" kern="1200" baseline="0" dirty="0">
                <a:solidFill>
                  <a:schemeClr val="tx1"/>
                </a:solidFill>
                <a:latin typeface="+mn-lt"/>
                <a:ea typeface="+mn-ea"/>
                <a:cs typeface="+mn-cs"/>
              </a:rPr>
              <a:t> some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obtained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Beggining</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only</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middle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purple</a:t>
            </a:r>
            <a:r>
              <a:rPr lang="pt-PT" sz="1200" b="0" i="0" u="none" strike="noStrike" kern="1200" baseline="0" dirty="0">
                <a:solidFill>
                  <a:schemeClr val="tx1"/>
                </a:solidFill>
                <a:latin typeface="+mn-lt"/>
                <a:ea typeface="+mn-ea"/>
                <a:cs typeface="+mn-cs"/>
              </a:rPr>
              <a:t>)</a:t>
            </a:r>
          </a:p>
          <a:p>
            <a:r>
              <a:rPr lang="pt-PT" sz="1200" b="0" i="0" u="none" strike="noStrike" kern="1200" baseline="0" dirty="0" err="1">
                <a:solidFill>
                  <a:schemeClr val="tx1"/>
                </a:solidFill>
                <a:latin typeface="+mn-lt"/>
                <a:ea typeface="+mn-ea"/>
                <a:cs typeface="+mn-cs"/>
              </a:rPr>
              <a:t>End</a:t>
            </a:r>
            <a:r>
              <a:rPr lang="pt-PT" sz="1200" b="0" i="0" u="none" strike="noStrike" kern="1200" baseline="0" dirty="0">
                <a:solidFill>
                  <a:schemeClr val="tx1"/>
                </a:solidFill>
                <a:latin typeface="+mn-lt"/>
                <a:ea typeface="+mn-ea"/>
                <a:cs typeface="+mn-cs"/>
              </a:rPr>
              <a:t> – a </a:t>
            </a:r>
            <a:r>
              <a:rPr lang="pt-PT" sz="1200" b="0" i="0" u="none" strike="noStrike" kern="1200" baseline="0" dirty="0" err="1">
                <a:solidFill>
                  <a:schemeClr val="tx1"/>
                </a:solidFill>
                <a:latin typeface="+mn-lt"/>
                <a:ea typeface="+mn-ea"/>
                <a:cs typeface="+mn-cs"/>
              </a:rPr>
              <a:t>bunch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evolutionay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down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there</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74</a:t>
            </a:fld>
            <a:endParaRPr lang="en-GB"/>
          </a:p>
        </p:txBody>
      </p:sp>
    </p:spTree>
    <p:extLst>
      <p:ext uri="{BB962C8B-B14F-4D97-AF65-F5344CB8AC3E}">
        <p14:creationId xmlns:p14="http://schemas.microsoft.com/office/powerpoint/2010/main" val="18796420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just</a:t>
            </a:r>
            <a:r>
              <a:rPr lang="pt-PT" sz="1200" b="0" i="0" u="none" strike="noStrike" kern="1200" baseline="0" dirty="0">
                <a:solidFill>
                  <a:schemeClr val="tx1"/>
                </a:solidFill>
                <a:latin typeface="+mn-lt"/>
                <a:ea typeface="+mn-ea"/>
                <a:cs typeface="+mn-cs"/>
              </a:rPr>
              <a:t> to show </a:t>
            </a:r>
            <a:r>
              <a:rPr lang="pt-PT" sz="1200" b="0" i="0" u="none" strike="noStrike" kern="1200" baseline="0" dirty="0" err="1">
                <a:solidFill>
                  <a:schemeClr val="tx1"/>
                </a:solidFill>
                <a:latin typeface="+mn-lt"/>
                <a:ea typeface="+mn-ea"/>
                <a:cs typeface="+mn-cs"/>
              </a:rPr>
              <a:t>you</a:t>
            </a:r>
            <a:r>
              <a:rPr lang="pt-PT" sz="1200" b="0" i="0" u="none" strike="noStrike" kern="1200" baseline="0" dirty="0">
                <a:solidFill>
                  <a:schemeClr val="tx1"/>
                </a:solidFill>
                <a:latin typeface="+mn-lt"/>
                <a:ea typeface="+mn-ea"/>
                <a:cs typeface="+mn-cs"/>
              </a:rPr>
              <a:t> some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obtained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Beggining</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only</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middle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purple</a:t>
            </a:r>
            <a:r>
              <a:rPr lang="pt-PT" sz="1200" b="0" i="0" u="none" strike="noStrike" kern="1200" baseline="0" dirty="0">
                <a:solidFill>
                  <a:schemeClr val="tx1"/>
                </a:solidFill>
                <a:latin typeface="+mn-lt"/>
                <a:ea typeface="+mn-ea"/>
                <a:cs typeface="+mn-cs"/>
              </a:rPr>
              <a:t>)</a:t>
            </a:r>
          </a:p>
          <a:p>
            <a:r>
              <a:rPr lang="pt-PT" sz="1200" b="0" i="0" u="none" strike="noStrike" kern="1200" baseline="0" dirty="0" err="1">
                <a:solidFill>
                  <a:schemeClr val="tx1"/>
                </a:solidFill>
                <a:latin typeface="+mn-lt"/>
                <a:ea typeface="+mn-ea"/>
                <a:cs typeface="+mn-cs"/>
              </a:rPr>
              <a:t>End</a:t>
            </a:r>
            <a:r>
              <a:rPr lang="pt-PT" sz="1200" b="0" i="0" u="none" strike="noStrike" kern="1200" baseline="0" dirty="0">
                <a:solidFill>
                  <a:schemeClr val="tx1"/>
                </a:solidFill>
                <a:latin typeface="+mn-lt"/>
                <a:ea typeface="+mn-ea"/>
                <a:cs typeface="+mn-cs"/>
              </a:rPr>
              <a:t> – a </a:t>
            </a:r>
            <a:r>
              <a:rPr lang="pt-PT" sz="1200" b="0" i="0" u="none" strike="noStrike" kern="1200" baseline="0" dirty="0" err="1">
                <a:solidFill>
                  <a:schemeClr val="tx1"/>
                </a:solidFill>
                <a:latin typeface="+mn-lt"/>
                <a:ea typeface="+mn-ea"/>
                <a:cs typeface="+mn-cs"/>
              </a:rPr>
              <a:t>bunch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evolutionay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down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there</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75</a:t>
            </a:fld>
            <a:endParaRPr lang="en-GB"/>
          </a:p>
        </p:txBody>
      </p:sp>
    </p:spTree>
    <p:extLst>
      <p:ext uri="{BB962C8B-B14F-4D97-AF65-F5344CB8AC3E}">
        <p14:creationId xmlns:p14="http://schemas.microsoft.com/office/powerpoint/2010/main" val="8431541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just</a:t>
            </a:r>
            <a:r>
              <a:rPr lang="pt-PT" sz="1200" b="0" i="0" u="none" strike="noStrike" kern="1200" baseline="0" dirty="0">
                <a:solidFill>
                  <a:schemeClr val="tx1"/>
                </a:solidFill>
                <a:latin typeface="+mn-lt"/>
                <a:ea typeface="+mn-ea"/>
                <a:cs typeface="+mn-cs"/>
              </a:rPr>
              <a:t> to show </a:t>
            </a:r>
            <a:r>
              <a:rPr lang="pt-PT" sz="1200" b="0" i="0" u="none" strike="noStrike" kern="1200" baseline="0" dirty="0" err="1">
                <a:solidFill>
                  <a:schemeClr val="tx1"/>
                </a:solidFill>
                <a:latin typeface="+mn-lt"/>
                <a:ea typeface="+mn-ea"/>
                <a:cs typeface="+mn-cs"/>
              </a:rPr>
              <a:t>you</a:t>
            </a:r>
            <a:r>
              <a:rPr lang="pt-PT" sz="1200" b="0" i="0" u="none" strike="noStrike" kern="1200" baseline="0" dirty="0">
                <a:solidFill>
                  <a:schemeClr val="tx1"/>
                </a:solidFill>
                <a:latin typeface="+mn-lt"/>
                <a:ea typeface="+mn-ea"/>
                <a:cs typeface="+mn-cs"/>
              </a:rPr>
              <a:t> some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obtained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Beggining</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only</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middle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purple</a:t>
            </a:r>
            <a:r>
              <a:rPr lang="pt-PT" sz="1200" b="0" i="0" u="none" strike="noStrike" kern="1200" baseline="0" dirty="0">
                <a:solidFill>
                  <a:schemeClr val="tx1"/>
                </a:solidFill>
                <a:latin typeface="+mn-lt"/>
                <a:ea typeface="+mn-ea"/>
                <a:cs typeface="+mn-cs"/>
              </a:rPr>
              <a:t>)</a:t>
            </a:r>
          </a:p>
          <a:p>
            <a:r>
              <a:rPr lang="pt-PT" sz="1200" b="0" i="0" u="none" strike="noStrike" kern="1200" baseline="0" dirty="0" err="1">
                <a:solidFill>
                  <a:schemeClr val="tx1"/>
                </a:solidFill>
                <a:latin typeface="+mn-lt"/>
                <a:ea typeface="+mn-ea"/>
                <a:cs typeface="+mn-cs"/>
              </a:rPr>
              <a:t>End</a:t>
            </a:r>
            <a:r>
              <a:rPr lang="pt-PT" sz="1200" b="0" i="0" u="none" strike="noStrike" kern="1200" baseline="0" dirty="0">
                <a:solidFill>
                  <a:schemeClr val="tx1"/>
                </a:solidFill>
                <a:latin typeface="+mn-lt"/>
                <a:ea typeface="+mn-ea"/>
                <a:cs typeface="+mn-cs"/>
              </a:rPr>
              <a:t> – a </a:t>
            </a:r>
            <a:r>
              <a:rPr lang="pt-PT" sz="1200" b="0" i="0" u="none" strike="noStrike" kern="1200" baseline="0" dirty="0" err="1">
                <a:solidFill>
                  <a:schemeClr val="tx1"/>
                </a:solidFill>
                <a:latin typeface="+mn-lt"/>
                <a:ea typeface="+mn-ea"/>
                <a:cs typeface="+mn-cs"/>
              </a:rPr>
              <a:t>bunch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evolutionay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down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there</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76</a:t>
            </a:fld>
            <a:endParaRPr lang="en-GB"/>
          </a:p>
        </p:txBody>
      </p:sp>
    </p:spTree>
    <p:extLst>
      <p:ext uri="{BB962C8B-B14F-4D97-AF65-F5344CB8AC3E}">
        <p14:creationId xmlns:p14="http://schemas.microsoft.com/office/powerpoint/2010/main" val="15005597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just</a:t>
            </a:r>
            <a:r>
              <a:rPr lang="pt-PT" sz="1200" b="0" i="0" u="none" strike="noStrike" kern="1200" baseline="0" dirty="0">
                <a:solidFill>
                  <a:schemeClr val="tx1"/>
                </a:solidFill>
                <a:latin typeface="+mn-lt"/>
                <a:ea typeface="+mn-ea"/>
                <a:cs typeface="+mn-cs"/>
              </a:rPr>
              <a:t> to show </a:t>
            </a:r>
            <a:r>
              <a:rPr lang="pt-PT" sz="1200" b="0" i="0" u="none" strike="noStrike" kern="1200" baseline="0" dirty="0" err="1">
                <a:solidFill>
                  <a:schemeClr val="tx1"/>
                </a:solidFill>
                <a:latin typeface="+mn-lt"/>
                <a:ea typeface="+mn-ea"/>
                <a:cs typeface="+mn-cs"/>
              </a:rPr>
              <a:t>you</a:t>
            </a:r>
            <a:r>
              <a:rPr lang="pt-PT" sz="1200" b="0" i="0" u="none" strike="noStrike" kern="1200" baseline="0" dirty="0">
                <a:solidFill>
                  <a:schemeClr val="tx1"/>
                </a:solidFill>
                <a:latin typeface="+mn-lt"/>
                <a:ea typeface="+mn-ea"/>
                <a:cs typeface="+mn-cs"/>
              </a:rPr>
              <a:t> some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obtained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Beggining</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only</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middle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purple</a:t>
            </a:r>
            <a:r>
              <a:rPr lang="pt-PT" sz="1200" b="0" i="0" u="none" strike="noStrike" kern="1200" baseline="0" dirty="0">
                <a:solidFill>
                  <a:schemeClr val="tx1"/>
                </a:solidFill>
                <a:latin typeface="+mn-lt"/>
                <a:ea typeface="+mn-ea"/>
                <a:cs typeface="+mn-cs"/>
              </a:rPr>
              <a:t>)</a:t>
            </a:r>
          </a:p>
          <a:p>
            <a:r>
              <a:rPr lang="pt-PT" sz="1200" b="0" i="0" u="none" strike="noStrike" kern="1200" baseline="0" dirty="0" err="1">
                <a:solidFill>
                  <a:schemeClr val="tx1"/>
                </a:solidFill>
                <a:latin typeface="+mn-lt"/>
                <a:ea typeface="+mn-ea"/>
                <a:cs typeface="+mn-cs"/>
              </a:rPr>
              <a:t>End</a:t>
            </a:r>
            <a:r>
              <a:rPr lang="pt-PT" sz="1200" b="0" i="0" u="none" strike="noStrike" kern="1200" baseline="0" dirty="0">
                <a:solidFill>
                  <a:schemeClr val="tx1"/>
                </a:solidFill>
                <a:latin typeface="+mn-lt"/>
                <a:ea typeface="+mn-ea"/>
                <a:cs typeface="+mn-cs"/>
              </a:rPr>
              <a:t> – a </a:t>
            </a:r>
            <a:r>
              <a:rPr lang="pt-PT" sz="1200" b="0" i="0" u="none" strike="noStrike" kern="1200" baseline="0" dirty="0" err="1">
                <a:solidFill>
                  <a:schemeClr val="tx1"/>
                </a:solidFill>
                <a:latin typeface="+mn-lt"/>
                <a:ea typeface="+mn-ea"/>
                <a:cs typeface="+mn-cs"/>
              </a:rPr>
              <a:t>bunch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evolutionay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down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there</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77</a:t>
            </a:fld>
            <a:endParaRPr lang="en-GB"/>
          </a:p>
        </p:txBody>
      </p:sp>
    </p:spTree>
    <p:extLst>
      <p:ext uri="{BB962C8B-B14F-4D97-AF65-F5344CB8AC3E}">
        <p14:creationId xmlns:p14="http://schemas.microsoft.com/office/powerpoint/2010/main" val="28551871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just</a:t>
            </a:r>
            <a:r>
              <a:rPr lang="pt-PT" sz="1200" b="0" i="0" u="none" strike="noStrike" kern="1200" baseline="0" dirty="0">
                <a:solidFill>
                  <a:schemeClr val="tx1"/>
                </a:solidFill>
                <a:latin typeface="+mn-lt"/>
                <a:ea typeface="+mn-ea"/>
                <a:cs typeface="+mn-cs"/>
              </a:rPr>
              <a:t> to show </a:t>
            </a:r>
            <a:r>
              <a:rPr lang="pt-PT" sz="1200" b="0" i="0" u="none" strike="noStrike" kern="1200" baseline="0" dirty="0" err="1">
                <a:solidFill>
                  <a:schemeClr val="tx1"/>
                </a:solidFill>
                <a:latin typeface="+mn-lt"/>
                <a:ea typeface="+mn-ea"/>
                <a:cs typeface="+mn-cs"/>
              </a:rPr>
              <a:t>you</a:t>
            </a:r>
            <a:r>
              <a:rPr lang="pt-PT" sz="1200" b="0" i="0" u="none" strike="noStrike" kern="1200" baseline="0" dirty="0">
                <a:solidFill>
                  <a:schemeClr val="tx1"/>
                </a:solidFill>
                <a:latin typeface="+mn-lt"/>
                <a:ea typeface="+mn-ea"/>
                <a:cs typeface="+mn-cs"/>
              </a:rPr>
              <a:t> some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obtained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Beggining</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only</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middle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purple</a:t>
            </a:r>
            <a:r>
              <a:rPr lang="pt-PT" sz="1200" b="0" i="0" u="none" strike="noStrike" kern="1200" baseline="0" dirty="0">
                <a:solidFill>
                  <a:schemeClr val="tx1"/>
                </a:solidFill>
                <a:latin typeface="+mn-lt"/>
                <a:ea typeface="+mn-ea"/>
                <a:cs typeface="+mn-cs"/>
              </a:rPr>
              <a:t>)</a:t>
            </a:r>
          </a:p>
          <a:p>
            <a:r>
              <a:rPr lang="pt-PT" sz="1200" b="0" i="0" u="none" strike="noStrike" kern="1200" baseline="0" dirty="0" err="1">
                <a:solidFill>
                  <a:schemeClr val="tx1"/>
                </a:solidFill>
                <a:latin typeface="+mn-lt"/>
                <a:ea typeface="+mn-ea"/>
                <a:cs typeface="+mn-cs"/>
              </a:rPr>
              <a:t>End</a:t>
            </a:r>
            <a:r>
              <a:rPr lang="pt-PT" sz="1200" b="0" i="0" u="none" strike="noStrike" kern="1200" baseline="0" dirty="0">
                <a:solidFill>
                  <a:schemeClr val="tx1"/>
                </a:solidFill>
                <a:latin typeface="+mn-lt"/>
                <a:ea typeface="+mn-ea"/>
                <a:cs typeface="+mn-cs"/>
              </a:rPr>
              <a:t> – a </a:t>
            </a:r>
            <a:r>
              <a:rPr lang="pt-PT" sz="1200" b="0" i="0" u="none" strike="noStrike" kern="1200" baseline="0" dirty="0" err="1">
                <a:solidFill>
                  <a:schemeClr val="tx1"/>
                </a:solidFill>
                <a:latin typeface="+mn-lt"/>
                <a:ea typeface="+mn-ea"/>
                <a:cs typeface="+mn-cs"/>
              </a:rPr>
              <a:t>bunch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evolutionay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down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there</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78</a:t>
            </a:fld>
            <a:endParaRPr lang="en-GB"/>
          </a:p>
        </p:txBody>
      </p:sp>
    </p:spTree>
    <p:extLst>
      <p:ext uri="{BB962C8B-B14F-4D97-AF65-F5344CB8AC3E}">
        <p14:creationId xmlns:p14="http://schemas.microsoft.com/office/powerpoint/2010/main" val="36210088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just</a:t>
            </a:r>
            <a:r>
              <a:rPr lang="pt-PT" sz="1200" b="0" i="0" u="none" strike="noStrike" kern="1200" baseline="0" dirty="0">
                <a:solidFill>
                  <a:schemeClr val="tx1"/>
                </a:solidFill>
                <a:latin typeface="+mn-lt"/>
                <a:ea typeface="+mn-ea"/>
                <a:cs typeface="+mn-cs"/>
              </a:rPr>
              <a:t> to show </a:t>
            </a:r>
            <a:r>
              <a:rPr lang="pt-PT" sz="1200" b="0" i="0" u="none" strike="noStrike" kern="1200" baseline="0" dirty="0" err="1">
                <a:solidFill>
                  <a:schemeClr val="tx1"/>
                </a:solidFill>
                <a:latin typeface="+mn-lt"/>
                <a:ea typeface="+mn-ea"/>
                <a:cs typeface="+mn-cs"/>
              </a:rPr>
              <a:t>you</a:t>
            </a:r>
            <a:r>
              <a:rPr lang="pt-PT" sz="1200" b="0" i="0" u="none" strike="noStrike" kern="1200" baseline="0" dirty="0">
                <a:solidFill>
                  <a:schemeClr val="tx1"/>
                </a:solidFill>
                <a:latin typeface="+mn-lt"/>
                <a:ea typeface="+mn-ea"/>
                <a:cs typeface="+mn-cs"/>
              </a:rPr>
              <a:t> some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obtained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Beggining</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only</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middle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purple</a:t>
            </a:r>
            <a:r>
              <a:rPr lang="pt-PT" sz="1200" b="0" i="0" u="none" strike="noStrike" kern="1200" baseline="0" dirty="0">
                <a:solidFill>
                  <a:schemeClr val="tx1"/>
                </a:solidFill>
                <a:latin typeface="+mn-lt"/>
                <a:ea typeface="+mn-ea"/>
                <a:cs typeface="+mn-cs"/>
              </a:rPr>
              <a:t>)</a:t>
            </a:r>
          </a:p>
          <a:p>
            <a:r>
              <a:rPr lang="pt-PT" sz="1200" b="0" i="0" u="none" strike="noStrike" kern="1200" baseline="0" dirty="0" err="1">
                <a:solidFill>
                  <a:schemeClr val="tx1"/>
                </a:solidFill>
                <a:latin typeface="+mn-lt"/>
                <a:ea typeface="+mn-ea"/>
                <a:cs typeface="+mn-cs"/>
              </a:rPr>
              <a:t>End</a:t>
            </a:r>
            <a:r>
              <a:rPr lang="pt-PT" sz="1200" b="0" i="0" u="none" strike="noStrike" kern="1200" baseline="0" dirty="0">
                <a:solidFill>
                  <a:schemeClr val="tx1"/>
                </a:solidFill>
                <a:latin typeface="+mn-lt"/>
                <a:ea typeface="+mn-ea"/>
                <a:cs typeface="+mn-cs"/>
              </a:rPr>
              <a:t> – a </a:t>
            </a:r>
            <a:r>
              <a:rPr lang="pt-PT" sz="1200" b="0" i="0" u="none" strike="noStrike" kern="1200" baseline="0" dirty="0" err="1">
                <a:solidFill>
                  <a:schemeClr val="tx1"/>
                </a:solidFill>
                <a:latin typeface="+mn-lt"/>
                <a:ea typeface="+mn-ea"/>
                <a:cs typeface="+mn-cs"/>
              </a:rPr>
              <a:t>bunch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evolutionay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down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there</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79</a:t>
            </a:fld>
            <a:endParaRPr lang="en-GB"/>
          </a:p>
        </p:txBody>
      </p:sp>
    </p:spTree>
    <p:extLst>
      <p:ext uri="{BB962C8B-B14F-4D97-AF65-F5344CB8AC3E}">
        <p14:creationId xmlns:p14="http://schemas.microsoft.com/office/powerpoint/2010/main" val="1922995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1200" kern="1200" dirty="0">
                <a:solidFill>
                  <a:schemeClr val="tx1"/>
                </a:solidFill>
                <a:effectLst/>
                <a:latin typeface="+mn-lt"/>
                <a:ea typeface="+mn-ea"/>
                <a:cs typeface="+mn-cs"/>
              </a:rPr>
              <a:t>need for </a:t>
            </a:r>
            <a:r>
              <a:rPr lang="en-US" sz="1200" b="1" kern="1200" dirty="0">
                <a:solidFill>
                  <a:schemeClr val="tx1"/>
                </a:solidFill>
                <a:effectLst/>
                <a:latin typeface="+mn-lt"/>
                <a:ea typeface="+mn-ea"/>
                <a:cs typeface="+mn-cs"/>
              </a:rPr>
              <a:t>high expertise</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8</a:t>
            </a:fld>
            <a:endParaRPr lang="en-GB"/>
          </a:p>
        </p:txBody>
      </p:sp>
    </p:spTree>
    <p:extLst>
      <p:ext uri="{BB962C8B-B14F-4D97-AF65-F5344CB8AC3E}">
        <p14:creationId xmlns:p14="http://schemas.microsoft.com/office/powerpoint/2010/main" val="16545917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just</a:t>
            </a:r>
            <a:r>
              <a:rPr lang="pt-PT" sz="1200" b="0" i="0" u="none" strike="noStrike" kern="1200" baseline="0" dirty="0">
                <a:solidFill>
                  <a:schemeClr val="tx1"/>
                </a:solidFill>
                <a:latin typeface="+mn-lt"/>
                <a:ea typeface="+mn-ea"/>
                <a:cs typeface="+mn-cs"/>
              </a:rPr>
              <a:t> to show </a:t>
            </a:r>
            <a:r>
              <a:rPr lang="pt-PT" sz="1200" b="0" i="0" u="none" strike="noStrike" kern="1200" baseline="0" dirty="0" err="1">
                <a:solidFill>
                  <a:schemeClr val="tx1"/>
                </a:solidFill>
                <a:latin typeface="+mn-lt"/>
                <a:ea typeface="+mn-ea"/>
                <a:cs typeface="+mn-cs"/>
              </a:rPr>
              <a:t>you</a:t>
            </a:r>
            <a:r>
              <a:rPr lang="pt-PT" sz="1200" b="0" i="0" u="none" strike="noStrike" kern="1200" baseline="0" dirty="0">
                <a:solidFill>
                  <a:schemeClr val="tx1"/>
                </a:solidFill>
                <a:latin typeface="+mn-lt"/>
                <a:ea typeface="+mn-ea"/>
                <a:cs typeface="+mn-cs"/>
              </a:rPr>
              <a:t> some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obtained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Beggining</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only</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middle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purple</a:t>
            </a:r>
            <a:r>
              <a:rPr lang="pt-PT" sz="1200" b="0" i="0" u="none" strike="noStrike" kern="1200" baseline="0" dirty="0">
                <a:solidFill>
                  <a:schemeClr val="tx1"/>
                </a:solidFill>
                <a:latin typeface="+mn-lt"/>
                <a:ea typeface="+mn-ea"/>
                <a:cs typeface="+mn-cs"/>
              </a:rPr>
              <a:t>)</a:t>
            </a:r>
          </a:p>
          <a:p>
            <a:r>
              <a:rPr lang="pt-PT" sz="1200" b="0" i="0" u="none" strike="noStrike" kern="1200" baseline="0" dirty="0" err="1">
                <a:solidFill>
                  <a:schemeClr val="tx1"/>
                </a:solidFill>
                <a:latin typeface="+mn-lt"/>
                <a:ea typeface="+mn-ea"/>
                <a:cs typeface="+mn-cs"/>
              </a:rPr>
              <a:t>End</a:t>
            </a:r>
            <a:r>
              <a:rPr lang="pt-PT" sz="1200" b="0" i="0" u="none" strike="noStrike" kern="1200" baseline="0" dirty="0">
                <a:solidFill>
                  <a:schemeClr val="tx1"/>
                </a:solidFill>
                <a:latin typeface="+mn-lt"/>
                <a:ea typeface="+mn-ea"/>
                <a:cs typeface="+mn-cs"/>
              </a:rPr>
              <a:t> – a </a:t>
            </a:r>
            <a:r>
              <a:rPr lang="pt-PT" sz="1200" b="0" i="0" u="none" strike="noStrike" kern="1200" baseline="0" dirty="0" err="1">
                <a:solidFill>
                  <a:schemeClr val="tx1"/>
                </a:solidFill>
                <a:latin typeface="+mn-lt"/>
                <a:ea typeface="+mn-ea"/>
                <a:cs typeface="+mn-cs"/>
              </a:rPr>
              <a:t>bunch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evolutionay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down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there</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80</a:t>
            </a:fld>
            <a:endParaRPr lang="en-GB"/>
          </a:p>
        </p:txBody>
      </p:sp>
    </p:spTree>
    <p:extLst>
      <p:ext uri="{BB962C8B-B14F-4D97-AF65-F5344CB8AC3E}">
        <p14:creationId xmlns:p14="http://schemas.microsoft.com/office/powerpoint/2010/main" val="869949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just</a:t>
            </a:r>
            <a:r>
              <a:rPr lang="pt-PT" sz="1200" b="0" i="0" u="none" strike="noStrike" kern="1200" baseline="0" dirty="0">
                <a:solidFill>
                  <a:schemeClr val="tx1"/>
                </a:solidFill>
                <a:latin typeface="+mn-lt"/>
                <a:ea typeface="+mn-ea"/>
                <a:cs typeface="+mn-cs"/>
              </a:rPr>
              <a:t> to show </a:t>
            </a:r>
            <a:r>
              <a:rPr lang="pt-PT" sz="1200" b="0" i="0" u="none" strike="noStrike" kern="1200" baseline="0" dirty="0" err="1">
                <a:solidFill>
                  <a:schemeClr val="tx1"/>
                </a:solidFill>
                <a:latin typeface="+mn-lt"/>
                <a:ea typeface="+mn-ea"/>
                <a:cs typeface="+mn-cs"/>
              </a:rPr>
              <a:t>you</a:t>
            </a:r>
            <a:r>
              <a:rPr lang="pt-PT" sz="1200" b="0" i="0" u="none" strike="noStrike" kern="1200" baseline="0" dirty="0">
                <a:solidFill>
                  <a:schemeClr val="tx1"/>
                </a:solidFill>
                <a:latin typeface="+mn-lt"/>
                <a:ea typeface="+mn-ea"/>
                <a:cs typeface="+mn-cs"/>
              </a:rPr>
              <a:t> some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obtained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pareto</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front</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Beggining</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particle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swarm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only</a:t>
            </a:r>
            <a:endParaRPr lang="pt-PT" sz="1200" b="0" i="0" u="none" strike="noStrike" kern="1200" baseline="0" dirty="0">
              <a:solidFill>
                <a:schemeClr val="tx1"/>
              </a:solidFill>
              <a:latin typeface="+mn-lt"/>
              <a:ea typeface="+mn-ea"/>
              <a:cs typeface="+mn-cs"/>
            </a:endParaRPr>
          </a:p>
          <a:p>
            <a:r>
              <a:rPr lang="pt-PT" sz="1200" b="0" i="0" u="none" strike="noStrike" kern="1200" baseline="0" dirty="0" err="1">
                <a:solidFill>
                  <a:schemeClr val="tx1"/>
                </a:solidFill>
                <a:latin typeface="+mn-lt"/>
                <a:ea typeface="+mn-ea"/>
                <a:cs typeface="+mn-cs"/>
              </a:rPr>
              <a:t>middle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purple</a:t>
            </a:r>
            <a:r>
              <a:rPr lang="pt-PT" sz="1200" b="0" i="0" u="none" strike="noStrike" kern="1200" baseline="0" dirty="0">
                <a:solidFill>
                  <a:schemeClr val="tx1"/>
                </a:solidFill>
                <a:latin typeface="+mn-lt"/>
                <a:ea typeface="+mn-ea"/>
                <a:cs typeface="+mn-cs"/>
              </a:rPr>
              <a:t>)</a:t>
            </a:r>
          </a:p>
          <a:p>
            <a:r>
              <a:rPr lang="pt-PT" sz="1200" b="0" i="0" u="none" strike="noStrike" kern="1200" baseline="0" dirty="0" err="1">
                <a:solidFill>
                  <a:schemeClr val="tx1"/>
                </a:solidFill>
                <a:latin typeface="+mn-lt"/>
                <a:ea typeface="+mn-ea"/>
                <a:cs typeface="+mn-cs"/>
              </a:rPr>
              <a:t>End</a:t>
            </a:r>
            <a:r>
              <a:rPr lang="pt-PT" sz="1200" b="0" i="0" u="none" strike="noStrike" kern="1200" baseline="0" dirty="0">
                <a:solidFill>
                  <a:schemeClr val="tx1"/>
                </a:solidFill>
                <a:latin typeface="+mn-lt"/>
                <a:ea typeface="+mn-ea"/>
                <a:cs typeface="+mn-cs"/>
              </a:rPr>
              <a:t> – a </a:t>
            </a:r>
            <a:r>
              <a:rPr lang="pt-PT" sz="1200" b="0" i="0" u="none" strike="noStrike" kern="1200" baseline="0" dirty="0" err="1">
                <a:solidFill>
                  <a:schemeClr val="tx1"/>
                </a:solidFill>
                <a:latin typeface="+mn-lt"/>
                <a:ea typeface="+mn-ea"/>
                <a:cs typeface="+mn-cs"/>
              </a:rPr>
              <a:t>bunch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from</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evolutionay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down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there</a:t>
            </a:r>
            <a:endParaRPr lang="pt-PT" sz="1200" b="0" i="0" u="none" strike="noStrike" kern="1200" baseline="0" dirty="0">
              <a:solidFill>
                <a:schemeClr val="tx1"/>
              </a:solidFill>
              <a:latin typeface="+mn-lt"/>
              <a:ea typeface="+mn-ea"/>
              <a:cs typeface="+mn-cs"/>
            </a:endParaRPr>
          </a:p>
          <a:p>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81</a:t>
            </a:fld>
            <a:endParaRPr lang="en-GB"/>
          </a:p>
        </p:txBody>
      </p:sp>
    </p:spTree>
    <p:extLst>
      <p:ext uri="{BB962C8B-B14F-4D97-AF65-F5344CB8AC3E}">
        <p14:creationId xmlns:p14="http://schemas.microsoft.com/office/powerpoint/2010/main" val="38952038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PT" sz="1200" b="0" i="0" u="none" strike="noStrike" kern="1200" baseline="0" dirty="0" err="1">
                <a:solidFill>
                  <a:schemeClr val="tx1"/>
                </a:solidFill>
                <a:latin typeface="+mn-lt"/>
                <a:ea typeface="+mn-ea"/>
                <a:cs typeface="+mn-cs"/>
              </a:rPr>
              <a:t>Regarding</a:t>
            </a:r>
            <a:r>
              <a:rPr lang="pt-PT" sz="1200" b="0" i="0" u="none" strike="noStrike" kern="1200" baseline="0" dirty="0">
                <a:solidFill>
                  <a:schemeClr val="tx1"/>
                </a:solidFill>
                <a:latin typeface="+mn-lt"/>
                <a:ea typeface="+mn-ea"/>
                <a:cs typeface="+mn-cs"/>
              </a:rPr>
              <a:t> the quality of the results returned by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endParaRPr lang="pt-PT" sz="1200" b="0" i="0" u="none" strike="noStrike" kern="1200" baseline="0" dirty="0">
              <a:solidFill>
                <a:schemeClr val="tx1"/>
              </a:solidFill>
              <a:latin typeface="+mn-lt"/>
              <a:ea typeface="+mn-ea"/>
              <a:cs typeface="+mn-cs"/>
            </a:endParaRPr>
          </a:p>
          <a:p>
            <a:pPr marL="0" indent="0">
              <a:buFontTx/>
              <a:buNone/>
            </a:pP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evaluate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r>
              <a:rPr lang="pt-PT" sz="1200" b="0" i="0" u="none" strike="noStrike" kern="1200" baseline="0" dirty="0">
                <a:solidFill>
                  <a:schemeClr val="tx1"/>
                </a:solidFill>
                <a:latin typeface="+mn-lt"/>
                <a:ea typeface="+mn-ea"/>
                <a:cs typeface="+mn-cs"/>
              </a:rPr>
              <a:t> in 3 </a:t>
            </a:r>
            <a:r>
              <a:rPr lang="pt-PT" sz="1200" b="0" i="0" u="none" strike="noStrike" kern="1200" baseline="0" dirty="0" err="1">
                <a:solidFill>
                  <a:schemeClr val="tx1"/>
                </a:solidFill>
                <a:latin typeface="+mn-lt"/>
                <a:ea typeface="+mn-ea"/>
                <a:cs typeface="+mn-cs"/>
              </a:rPr>
              <a:t>metrics</a:t>
            </a:r>
            <a:r>
              <a:rPr lang="pt-PT" sz="1200" b="0" i="0" u="none" strike="noStrike" kern="1200" baseline="0" dirty="0">
                <a:solidFill>
                  <a:schemeClr val="tx1"/>
                </a:solidFill>
                <a:latin typeface="+mn-lt"/>
                <a:ea typeface="+mn-ea"/>
                <a:cs typeface="+mn-cs"/>
              </a:rPr>
              <a:t>:</a:t>
            </a:r>
          </a:p>
          <a:p>
            <a:pPr marL="0" indent="0">
              <a:buFontTx/>
              <a:buNone/>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Cardinality</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Diversity</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Accuracy</a:t>
            </a: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Convergence</a:t>
            </a:r>
            <a:r>
              <a:rPr lang="pt-PT" sz="1200" b="0" i="0" u="none" strike="noStrike" kern="1200" baseline="0" dirty="0">
                <a:solidFill>
                  <a:schemeClr val="tx1"/>
                </a:solidFill>
                <a:latin typeface="+mn-lt"/>
                <a:ea typeface="+mn-ea"/>
                <a:cs typeface="+mn-cs"/>
              </a:rPr>
              <a:t>] </a:t>
            </a:r>
          </a:p>
          <a:p>
            <a:pPr marL="0" indent="0">
              <a:buFontTx/>
              <a:buNone/>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82</a:t>
            </a:fld>
            <a:endParaRPr lang="en-GB"/>
          </a:p>
        </p:txBody>
      </p:sp>
    </p:spTree>
    <p:extLst>
      <p:ext uri="{BB962C8B-B14F-4D97-AF65-F5344CB8AC3E}">
        <p14:creationId xmlns:p14="http://schemas.microsoft.com/office/powerpoint/2010/main" val="5716811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Cardinality</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size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a:t>
            </a:r>
            <a:r>
              <a:rPr lang="pt-PT" sz="1200" b="0" i="0" u="none" strike="noStrike" kern="1200" baseline="0" dirty="0">
                <a:solidFill>
                  <a:schemeClr val="tx1"/>
                </a:solidFill>
                <a:latin typeface="+mn-lt"/>
                <a:ea typeface="+mn-ea"/>
                <a:cs typeface="+mn-cs"/>
              </a:rPr>
              <a:t> set </a:t>
            </a:r>
            <a:r>
              <a:rPr lang="pt-PT" sz="1200" b="0" i="0" u="none" strike="noStrike" kern="1200" baseline="0" dirty="0" err="1">
                <a:solidFill>
                  <a:schemeClr val="tx1"/>
                </a:solidFill>
                <a:latin typeface="+mn-lt"/>
                <a:ea typeface="+mn-ea"/>
                <a:cs typeface="+mn-cs"/>
              </a:rPr>
              <a:t>measures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(ONVG </a:t>
            </a:r>
            <a:r>
              <a:rPr lang="en-US" sz="1200" b="0" i="0" kern="1200" dirty="0">
                <a:solidFill>
                  <a:schemeClr val="tx1"/>
                </a:solidFill>
                <a:effectLst/>
                <a:latin typeface="+mn-lt"/>
                <a:ea typeface="+mn-ea"/>
                <a:cs typeface="+mn-cs"/>
              </a:rPr>
              <a:t>metric -</a:t>
            </a:r>
            <a:r>
              <a:rPr lang="pt-PT" sz="1200" b="0" i="0" u="none" strike="noStrike" kern="1200" baseline="0" dirty="0">
                <a:solidFill>
                  <a:schemeClr val="tx1"/>
                </a:solidFill>
                <a:latin typeface="+mn-lt"/>
                <a:ea typeface="+mn-ea"/>
                <a:cs typeface="+mn-cs"/>
              </a:rPr>
              <a:t> </a:t>
            </a:r>
            <a:r>
              <a:rPr lang="en-US" sz="1200" b="0" i="0" kern="1200" dirty="0">
                <a:solidFill>
                  <a:schemeClr val="tx1"/>
                </a:solidFill>
                <a:effectLst/>
                <a:latin typeface="+mn-lt"/>
                <a:ea typeface="+mn-ea"/>
                <a:cs typeface="+mn-cs"/>
              </a:rPr>
              <a:t>overall nondominated vector generation)</a:t>
            </a:r>
            <a:endParaRPr lang="pt-PT" sz="1200" b="0" i="0" u="none" strike="noStrike" kern="1200" baseline="0" dirty="0">
              <a:solidFill>
                <a:schemeClr val="tx1"/>
              </a:solidFill>
              <a:latin typeface="+mn-lt"/>
              <a:ea typeface="+mn-ea"/>
              <a:cs typeface="+mn-cs"/>
            </a:endParaRPr>
          </a:p>
          <a:p>
            <a:pPr marL="0" indent="0">
              <a:buFontTx/>
              <a:buNone/>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Epsilon</a:t>
            </a:r>
            <a:r>
              <a:rPr lang="pt-PT" sz="1200" b="0" i="0" u="none" strike="noStrike" kern="1200" baseline="0" dirty="0">
                <a:solidFill>
                  <a:schemeClr val="tx1"/>
                </a:solidFill>
                <a:latin typeface="+mn-lt"/>
                <a:ea typeface="+mn-ea"/>
                <a:cs typeface="+mn-cs"/>
              </a:rPr>
              <a:t>-MOEA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PAES </a:t>
            </a:r>
            <a:r>
              <a:rPr lang="pt-PT" sz="1200" b="0" i="0" u="none" strike="noStrike" kern="1200" baseline="0" dirty="0" err="1">
                <a:solidFill>
                  <a:schemeClr val="tx1"/>
                </a:solidFill>
                <a:latin typeface="+mn-lt"/>
                <a:ea typeface="+mn-ea"/>
                <a:cs typeface="+mn-cs"/>
              </a:rPr>
              <a:t>retrieved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most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(38, 30, </a:t>
            </a:r>
            <a:r>
              <a:rPr lang="pt-PT" sz="1200" b="0" i="0" u="none" strike="noStrike" kern="1200" baseline="0" dirty="0" err="1">
                <a:solidFill>
                  <a:schemeClr val="tx1"/>
                </a:solidFill>
                <a:latin typeface="+mn-lt"/>
                <a:ea typeface="+mn-ea"/>
                <a:cs typeface="+mn-cs"/>
              </a:rPr>
              <a:t>respectively</a:t>
            </a:r>
            <a:r>
              <a:rPr lang="pt-PT" sz="1200" b="0" i="0" u="none" strike="noStrike" kern="1200" baseline="0" dirty="0">
                <a:solidFill>
                  <a:schemeClr val="tx1"/>
                </a:solidFill>
                <a:latin typeface="+mn-lt"/>
                <a:ea typeface="+mn-ea"/>
                <a:cs typeface="+mn-cs"/>
              </a:rPr>
              <a:t>) </a:t>
            </a:r>
          </a:p>
          <a:p>
            <a:pPr marL="0" indent="0">
              <a:buFontTx/>
              <a:buNone/>
            </a:pPr>
            <a:r>
              <a:rPr lang="pt-PT" sz="1200" b="0" i="0" u="none" strike="noStrike" kern="1200" baseline="0" dirty="0">
                <a:solidFill>
                  <a:schemeClr val="tx1"/>
                </a:solidFill>
                <a:latin typeface="+mn-lt"/>
                <a:ea typeface="+mn-ea"/>
                <a:cs typeface="+mn-cs"/>
              </a:rPr>
              <a:t>OMOPSO, SMPSO,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returned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least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(15, 23, 23 </a:t>
            </a:r>
            <a:r>
              <a:rPr lang="pt-PT" sz="1200" b="0" i="0" u="none" strike="noStrike" kern="1200" baseline="0" dirty="0" err="1">
                <a:solidFill>
                  <a:schemeClr val="tx1"/>
                </a:solidFill>
                <a:latin typeface="+mn-lt"/>
                <a:ea typeface="+mn-ea"/>
                <a:cs typeface="+mn-cs"/>
              </a:rPr>
              <a:t>resp</a:t>
            </a:r>
            <a:r>
              <a:rPr lang="pt-PT" sz="1200" b="0" i="0" u="none" strike="noStrike" kern="1200" baseline="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83</a:t>
            </a:fld>
            <a:endParaRPr lang="en-GB"/>
          </a:p>
        </p:txBody>
      </p:sp>
    </p:spTree>
    <p:extLst>
      <p:ext uri="{BB962C8B-B14F-4D97-AF65-F5344CB8AC3E}">
        <p14:creationId xmlns:p14="http://schemas.microsoft.com/office/powerpoint/2010/main" val="24079420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Cardinality</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size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a:t>
            </a:r>
            <a:r>
              <a:rPr lang="pt-PT" sz="1200" b="0" i="0" u="none" strike="noStrike" kern="1200" baseline="0" dirty="0">
                <a:solidFill>
                  <a:schemeClr val="tx1"/>
                </a:solidFill>
                <a:latin typeface="+mn-lt"/>
                <a:ea typeface="+mn-ea"/>
                <a:cs typeface="+mn-cs"/>
              </a:rPr>
              <a:t> set </a:t>
            </a:r>
            <a:r>
              <a:rPr lang="pt-PT" sz="1200" b="0" i="0" u="none" strike="noStrike" kern="1200" baseline="0" dirty="0" err="1">
                <a:solidFill>
                  <a:schemeClr val="tx1"/>
                </a:solidFill>
                <a:latin typeface="+mn-lt"/>
                <a:ea typeface="+mn-ea"/>
                <a:cs typeface="+mn-cs"/>
              </a:rPr>
              <a:t>measures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(ONVG </a:t>
            </a:r>
            <a:r>
              <a:rPr lang="en-US" sz="1200" b="0" i="0" kern="1200" dirty="0">
                <a:solidFill>
                  <a:schemeClr val="tx1"/>
                </a:solidFill>
                <a:effectLst/>
                <a:latin typeface="+mn-lt"/>
                <a:ea typeface="+mn-ea"/>
                <a:cs typeface="+mn-cs"/>
              </a:rPr>
              <a:t>metric -</a:t>
            </a:r>
            <a:r>
              <a:rPr lang="pt-PT" sz="1200" b="0" i="0" u="none" strike="noStrike" kern="1200" baseline="0" dirty="0">
                <a:solidFill>
                  <a:schemeClr val="tx1"/>
                </a:solidFill>
                <a:latin typeface="+mn-lt"/>
                <a:ea typeface="+mn-ea"/>
                <a:cs typeface="+mn-cs"/>
              </a:rPr>
              <a:t> </a:t>
            </a:r>
            <a:r>
              <a:rPr lang="en-US" sz="1200" b="0" i="0" kern="1200" dirty="0">
                <a:solidFill>
                  <a:schemeClr val="tx1"/>
                </a:solidFill>
                <a:effectLst/>
                <a:latin typeface="+mn-lt"/>
                <a:ea typeface="+mn-ea"/>
                <a:cs typeface="+mn-cs"/>
              </a:rPr>
              <a:t>overall nondominated vector generation)</a:t>
            </a:r>
            <a:endParaRPr lang="pt-PT" sz="1200" b="0" i="0" u="none" strike="noStrike" kern="1200" baseline="0" dirty="0">
              <a:solidFill>
                <a:schemeClr val="tx1"/>
              </a:solidFill>
              <a:latin typeface="+mn-lt"/>
              <a:ea typeface="+mn-ea"/>
              <a:cs typeface="+mn-cs"/>
            </a:endParaRPr>
          </a:p>
          <a:p>
            <a:pPr marL="0" indent="0">
              <a:buFontTx/>
              <a:buNone/>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Epsilon</a:t>
            </a:r>
            <a:r>
              <a:rPr lang="pt-PT" sz="1200" b="0" i="0" u="none" strike="noStrike" kern="1200" baseline="0" dirty="0">
                <a:solidFill>
                  <a:schemeClr val="tx1"/>
                </a:solidFill>
                <a:latin typeface="+mn-lt"/>
                <a:ea typeface="+mn-ea"/>
                <a:cs typeface="+mn-cs"/>
              </a:rPr>
              <a:t>-MOEA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PAES </a:t>
            </a:r>
            <a:r>
              <a:rPr lang="pt-PT" sz="1200" b="0" i="0" u="none" strike="noStrike" kern="1200" baseline="0" dirty="0" err="1">
                <a:solidFill>
                  <a:schemeClr val="tx1"/>
                </a:solidFill>
                <a:latin typeface="+mn-lt"/>
                <a:ea typeface="+mn-ea"/>
                <a:cs typeface="+mn-cs"/>
              </a:rPr>
              <a:t>retrieved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most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(38, 30, </a:t>
            </a:r>
            <a:r>
              <a:rPr lang="pt-PT" sz="1200" b="0" i="0" u="none" strike="noStrike" kern="1200" baseline="0" dirty="0" err="1">
                <a:solidFill>
                  <a:schemeClr val="tx1"/>
                </a:solidFill>
                <a:latin typeface="+mn-lt"/>
                <a:ea typeface="+mn-ea"/>
                <a:cs typeface="+mn-cs"/>
              </a:rPr>
              <a:t>respectively</a:t>
            </a:r>
            <a:r>
              <a:rPr lang="pt-PT" sz="1200" b="0" i="0" u="none" strike="noStrike" kern="1200" baseline="0" dirty="0">
                <a:solidFill>
                  <a:schemeClr val="tx1"/>
                </a:solidFill>
                <a:latin typeface="+mn-lt"/>
                <a:ea typeface="+mn-ea"/>
                <a:cs typeface="+mn-cs"/>
              </a:rPr>
              <a:t>) </a:t>
            </a:r>
          </a:p>
          <a:p>
            <a:pPr marL="0" indent="0">
              <a:buFontTx/>
              <a:buNone/>
            </a:pPr>
            <a:r>
              <a:rPr lang="pt-PT" sz="1200" b="0" i="0" u="none" strike="noStrike" kern="1200" baseline="0" dirty="0">
                <a:solidFill>
                  <a:schemeClr val="tx1"/>
                </a:solidFill>
                <a:latin typeface="+mn-lt"/>
                <a:ea typeface="+mn-ea"/>
                <a:cs typeface="+mn-cs"/>
              </a:rPr>
              <a:t>OMOPSO, SMPSO,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returned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least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(15, 23, 23 </a:t>
            </a:r>
            <a:r>
              <a:rPr lang="pt-PT" sz="1200" b="0" i="0" u="none" strike="noStrike" kern="1200" baseline="0" dirty="0" err="1">
                <a:solidFill>
                  <a:schemeClr val="tx1"/>
                </a:solidFill>
                <a:latin typeface="+mn-lt"/>
                <a:ea typeface="+mn-ea"/>
                <a:cs typeface="+mn-cs"/>
              </a:rPr>
              <a:t>resp</a:t>
            </a:r>
            <a:r>
              <a:rPr lang="pt-PT" sz="1200" b="0" i="0" u="none" strike="noStrike" kern="1200" baseline="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84</a:t>
            </a:fld>
            <a:endParaRPr lang="en-GB"/>
          </a:p>
        </p:txBody>
      </p:sp>
    </p:spTree>
    <p:extLst>
      <p:ext uri="{BB962C8B-B14F-4D97-AF65-F5344CB8AC3E}">
        <p14:creationId xmlns:p14="http://schemas.microsoft.com/office/powerpoint/2010/main" val="2531766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Cardinality</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size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a:t>
            </a:r>
            <a:r>
              <a:rPr lang="pt-PT" sz="1200" b="0" i="0" u="none" strike="noStrike" kern="1200" baseline="0" dirty="0">
                <a:solidFill>
                  <a:schemeClr val="tx1"/>
                </a:solidFill>
                <a:latin typeface="+mn-lt"/>
                <a:ea typeface="+mn-ea"/>
                <a:cs typeface="+mn-cs"/>
              </a:rPr>
              <a:t> set </a:t>
            </a:r>
            <a:r>
              <a:rPr lang="pt-PT" sz="1200" b="0" i="0" u="none" strike="noStrike" kern="1200" baseline="0" dirty="0" err="1">
                <a:solidFill>
                  <a:schemeClr val="tx1"/>
                </a:solidFill>
                <a:latin typeface="+mn-lt"/>
                <a:ea typeface="+mn-ea"/>
                <a:cs typeface="+mn-cs"/>
              </a:rPr>
              <a:t>measures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(ONVG </a:t>
            </a:r>
            <a:r>
              <a:rPr lang="en-US" sz="1200" b="0" i="0" kern="1200" dirty="0">
                <a:solidFill>
                  <a:schemeClr val="tx1"/>
                </a:solidFill>
                <a:effectLst/>
                <a:latin typeface="+mn-lt"/>
                <a:ea typeface="+mn-ea"/>
                <a:cs typeface="+mn-cs"/>
              </a:rPr>
              <a:t>metric -</a:t>
            </a:r>
            <a:r>
              <a:rPr lang="pt-PT" sz="1200" b="0" i="0" u="none" strike="noStrike" kern="1200" baseline="0" dirty="0">
                <a:solidFill>
                  <a:schemeClr val="tx1"/>
                </a:solidFill>
                <a:latin typeface="+mn-lt"/>
                <a:ea typeface="+mn-ea"/>
                <a:cs typeface="+mn-cs"/>
              </a:rPr>
              <a:t> </a:t>
            </a:r>
            <a:r>
              <a:rPr lang="en-US" sz="1200" b="0" i="0" kern="1200" dirty="0">
                <a:solidFill>
                  <a:schemeClr val="tx1"/>
                </a:solidFill>
                <a:effectLst/>
                <a:latin typeface="+mn-lt"/>
                <a:ea typeface="+mn-ea"/>
                <a:cs typeface="+mn-cs"/>
              </a:rPr>
              <a:t>overall nondominated vector generation)</a:t>
            </a:r>
            <a:endParaRPr lang="pt-PT" sz="1200" b="0" i="0" u="none" strike="noStrike" kern="1200" baseline="0" dirty="0">
              <a:solidFill>
                <a:schemeClr val="tx1"/>
              </a:solidFill>
              <a:latin typeface="+mn-lt"/>
              <a:ea typeface="+mn-ea"/>
              <a:cs typeface="+mn-cs"/>
            </a:endParaRPr>
          </a:p>
          <a:p>
            <a:pPr marL="0" indent="0">
              <a:buFontTx/>
              <a:buNone/>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Epsilon</a:t>
            </a:r>
            <a:r>
              <a:rPr lang="pt-PT" sz="1200" b="0" i="0" u="none" strike="noStrike" kern="1200" baseline="0" dirty="0">
                <a:solidFill>
                  <a:schemeClr val="tx1"/>
                </a:solidFill>
                <a:latin typeface="+mn-lt"/>
                <a:ea typeface="+mn-ea"/>
                <a:cs typeface="+mn-cs"/>
              </a:rPr>
              <a:t>-MOEA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PAES </a:t>
            </a:r>
            <a:r>
              <a:rPr lang="pt-PT" sz="1200" b="0" i="0" u="none" strike="noStrike" kern="1200" baseline="0" dirty="0" err="1">
                <a:solidFill>
                  <a:schemeClr val="tx1"/>
                </a:solidFill>
                <a:latin typeface="+mn-lt"/>
                <a:ea typeface="+mn-ea"/>
                <a:cs typeface="+mn-cs"/>
              </a:rPr>
              <a:t>retrieved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most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(38, 30, </a:t>
            </a:r>
            <a:r>
              <a:rPr lang="pt-PT" sz="1200" b="0" i="0" u="none" strike="noStrike" kern="1200" baseline="0" dirty="0" err="1">
                <a:solidFill>
                  <a:schemeClr val="tx1"/>
                </a:solidFill>
                <a:latin typeface="+mn-lt"/>
                <a:ea typeface="+mn-ea"/>
                <a:cs typeface="+mn-cs"/>
              </a:rPr>
              <a:t>respectively</a:t>
            </a:r>
            <a:r>
              <a:rPr lang="pt-PT" sz="1200" b="0" i="0" u="none" strike="noStrike" kern="1200" baseline="0" dirty="0">
                <a:solidFill>
                  <a:schemeClr val="tx1"/>
                </a:solidFill>
                <a:latin typeface="+mn-lt"/>
                <a:ea typeface="+mn-ea"/>
                <a:cs typeface="+mn-cs"/>
              </a:rPr>
              <a:t>) </a:t>
            </a:r>
          </a:p>
          <a:p>
            <a:pPr marL="0" indent="0">
              <a:buFontTx/>
              <a:buNone/>
            </a:pPr>
            <a:r>
              <a:rPr lang="pt-PT" sz="1200" b="0" i="0" u="none" strike="noStrike" kern="1200" baseline="0" dirty="0">
                <a:solidFill>
                  <a:schemeClr val="tx1"/>
                </a:solidFill>
                <a:latin typeface="+mn-lt"/>
                <a:ea typeface="+mn-ea"/>
                <a:cs typeface="+mn-cs"/>
              </a:rPr>
              <a:t>OMOPSO, SMPSO,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returned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least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(15, 23, 23 </a:t>
            </a:r>
            <a:r>
              <a:rPr lang="pt-PT" sz="1200" b="0" i="0" u="none" strike="noStrike" kern="1200" baseline="0" dirty="0" err="1">
                <a:solidFill>
                  <a:schemeClr val="tx1"/>
                </a:solidFill>
                <a:latin typeface="+mn-lt"/>
                <a:ea typeface="+mn-ea"/>
                <a:cs typeface="+mn-cs"/>
              </a:rPr>
              <a:t>resp</a:t>
            </a:r>
            <a:r>
              <a:rPr lang="pt-PT" sz="1200" b="0" i="0" u="none" strike="noStrike" kern="1200" baseline="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REMEMBER: </a:t>
            </a:r>
            <a:r>
              <a:rPr lang="pt-PT" sz="1200" b="0" i="0" u="none" strike="noStrike" kern="1200" baseline="0" dirty="0" err="1">
                <a:solidFill>
                  <a:schemeClr val="tx1"/>
                </a:solidFill>
                <a:latin typeface="+mn-lt"/>
                <a:ea typeface="+mn-ea"/>
                <a:cs typeface="+mn-cs"/>
              </a:rPr>
              <a:t>these</a:t>
            </a:r>
            <a:r>
              <a:rPr lang="pt-PT" sz="1200" b="0" i="0" u="none" strike="noStrike" kern="1200" baseline="0" dirty="0">
                <a:solidFill>
                  <a:schemeClr val="tx1"/>
                </a:solidFill>
                <a:latin typeface="+mn-lt"/>
                <a:ea typeface="+mn-ea"/>
                <a:cs typeface="+mn-cs"/>
              </a:rPr>
              <a:t> are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average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values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3 runs,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graph</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before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only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showed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them</a:t>
            </a:r>
            <a:endParaRPr lang="pt-PT" sz="1200" b="0" i="0" u="none" strike="noStrike" kern="1200" baseline="0" dirty="0">
              <a:solidFill>
                <a:schemeClr val="tx1"/>
              </a:solidFill>
              <a:latin typeface="+mn-lt"/>
              <a:ea typeface="+mn-ea"/>
              <a:cs typeface="+mn-cs"/>
            </a:endParaRPr>
          </a:p>
          <a:p>
            <a:pPr marL="0" indent="0">
              <a:buFontTx/>
              <a:buNone/>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85</a:t>
            </a:fld>
            <a:endParaRPr lang="en-GB"/>
          </a:p>
        </p:txBody>
      </p:sp>
    </p:spTree>
    <p:extLst>
      <p:ext uri="{BB962C8B-B14F-4D97-AF65-F5344CB8AC3E}">
        <p14:creationId xmlns:p14="http://schemas.microsoft.com/office/powerpoint/2010/main" val="1955232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Diversity</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measures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distribution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should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be</a:t>
            </a:r>
            <a:r>
              <a:rPr lang="pt-PT" sz="1200" b="0" i="0" u="none" strike="noStrike" kern="1200" baseline="0" dirty="0">
                <a:solidFill>
                  <a:schemeClr val="tx1"/>
                </a:solidFill>
                <a:latin typeface="+mn-lt"/>
                <a:ea typeface="+mn-ea"/>
                <a:cs typeface="+mn-cs"/>
              </a:rPr>
              <a:t> as </a:t>
            </a:r>
            <a:r>
              <a:rPr lang="pt-PT" sz="1200" b="0" i="0" u="none" strike="noStrike" kern="1200" baseline="0" dirty="0" err="1">
                <a:solidFill>
                  <a:schemeClr val="tx1"/>
                </a:solidFill>
                <a:latin typeface="+mn-lt"/>
                <a:ea typeface="+mn-ea"/>
                <a:cs typeface="+mn-cs"/>
              </a:rPr>
              <a:t>uniform</a:t>
            </a:r>
            <a:r>
              <a:rPr lang="pt-PT" sz="1200" b="0" i="0" u="none" strike="noStrike" kern="1200" baseline="0" dirty="0">
                <a:solidFill>
                  <a:schemeClr val="tx1"/>
                </a:solidFill>
                <a:latin typeface="+mn-lt"/>
                <a:ea typeface="+mn-ea"/>
                <a:cs typeface="+mn-cs"/>
              </a:rPr>
              <a:t> as </a:t>
            </a:r>
            <a:r>
              <a:rPr lang="pt-PT" sz="1200" b="0" i="0" u="none" strike="noStrike" kern="1200" baseline="0" dirty="0" err="1">
                <a:solidFill>
                  <a:schemeClr val="tx1"/>
                </a:solidFill>
                <a:latin typeface="+mn-lt"/>
                <a:ea typeface="+mn-ea"/>
                <a:cs typeface="+mn-cs"/>
              </a:rPr>
              <a:t>possible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across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space</a:t>
            </a:r>
            <a:r>
              <a:rPr lang="pt-PT" sz="1200" b="0" i="0" u="none" strike="noStrike" kern="1200" baseline="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Only</a:t>
            </a:r>
            <a:r>
              <a:rPr lang="pt-PT" sz="1200" b="0" i="0" u="none" strike="noStrike" kern="1200" baseline="0" dirty="0">
                <a:solidFill>
                  <a:schemeClr val="tx1"/>
                </a:solidFill>
                <a:latin typeface="+mn-lt"/>
                <a:ea typeface="+mn-ea"/>
                <a:cs typeface="+mn-cs"/>
              </a:rPr>
              <a:t> SMPSO, OMOPSO,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explored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different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areas</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of the solutions space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all</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others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concentrated</a:t>
            </a:r>
            <a:r>
              <a:rPr lang="pt-PT" sz="1200" b="0" i="0" u="none" strike="noStrike" kern="1200" baseline="0" dirty="0">
                <a:solidFill>
                  <a:schemeClr val="tx1"/>
                </a:solidFill>
                <a:latin typeface="+mn-lt"/>
                <a:ea typeface="+mn-ea"/>
                <a:cs typeface="+mn-cs"/>
              </a:rPr>
              <a:t> in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same</a:t>
            </a:r>
            <a:r>
              <a:rPr lang="pt-PT" sz="1200" b="0" i="0" u="none" strike="noStrike" kern="1200" baseline="0" dirty="0">
                <a:solidFill>
                  <a:schemeClr val="tx1"/>
                </a:solidFill>
                <a:latin typeface="+mn-lt"/>
                <a:ea typeface="+mn-ea"/>
                <a:cs typeface="+mn-cs"/>
              </a:rPr>
              <a:t> área (</a:t>
            </a:r>
            <a:r>
              <a:rPr lang="pt-PT" sz="1200" b="0" i="0" u="none" strike="noStrike" kern="1200" baseline="0" dirty="0" err="1">
                <a:solidFill>
                  <a:schemeClr val="tx1"/>
                </a:solidFill>
                <a:latin typeface="+mn-lt"/>
                <a:ea typeface="+mn-ea"/>
                <a:cs typeface="+mn-cs"/>
              </a:rPr>
              <a:t>point</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dense </a:t>
            </a:r>
            <a:r>
              <a:rPr lang="pt-PT" sz="1200" b="0" i="0" u="none" strike="noStrike" kern="1200" baseline="0" dirty="0" err="1">
                <a:solidFill>
                  <a:schemeClr val="tx1"/>
                </a:solidFill>
                <a:latin typeface="+mn-lt"/>
                <a:ea typeface="+mn-ea"/>
                <a:cs typeface="+mn-cs"/>
              </a:rPr>
              <a:t>region</a:t>
            </a:r>
            <a:r>
              <a:rPr lang="pt-PT" sz="1200" b="0" i="0" u="none" strike="noStrike" kern="1200" baseline="0" dirty="0">
                <a:solidFill>
                  <a:schemeClr val="tx1"/>
                </a:solidFill>
                <a:latin typeface="+mn-lt"/>
                <a:ea typeface="+mn-ea"/>
                <a:cs typeface="+mn-cs"/>
              </a:rPr>
              <a:t> in </a:t>
            </a:r>
            <a:r>
              <a:rPr lang="pt-PT" sz="1200" b="0" i="0" u="none" strike="noStrike" kern="1200" baseline="0" dirty="0" err="1">
                <a:solidFill>
                  <a:schemeClr val="tx1"/>
                </a:solidFill>
                <a:latin typeface="+mn-lt"/>
                <a:ea typeface="+mn-ea"/>
                <a:cs typeface="+mn-cs"/>
              </a:rPr>
              <a:t>graph</a:t>
            </a:r>
            <a:r>
              <a:rPr lang="pt-PT" sz="1200" b="0" i="0" u="none" strike="noStrike" kern="1200" baseline="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86</a:t>
            </a:fld>
            <a:endParaRPr lang="en-GB"/>
          </a:p>
        </p:txBody>
      </p:sp>
    </p:spTree>
    <p:extLst>
      <p:ext uri="{BB962C8B-B14F-4D97-AF65-F5344CB8AC3E}">
        <p14:creationId xmlns:p14="http://schemas.microsoft.com/office/powerpoint/2010/main" val="19525247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Diversity</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measures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distribution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should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be</a:t>
            </a:r>
            <a:r>
              <a:rPr lang="pt-PT" sz="1200" b="0" i="0" u="none" strike="noStrike" kern="1200" baseline="0" dirty="0">
                <a:solidFill>
                  <a:schemeClr val="tx1"/>
                </a:solidFill>
                <a:latin typeface="+mn-lt"/>
                <a:ea typeface="+mn-ea"/>
                <a:cs typeface="+mn-cs"/>
              </a:rPr>
              <a:t> as </a:t>
            </a:r>
            <a:r>
              <a:rPr lang="pt-PT" sz="1200" b="0" i="0" u="none" strike="noStrike" kern="1200" baseline="0" dirty="0" err="1">
                <a:solidFill>
                  <a:schemeClr val="tx1"/>
                </a:solidFill>
                <a:latin typeface="+mn-lt"/>
                <a:ea typeface="+mn-ea"/>
                <a:cs typeface="+mn-cs"/>
              </a:rPr>
              <a:t>uniform</a:t>
            </a:r>
            <a:r>
              <a:rPr lang="pt-PT" sz="1200" b="0" i="0" u="none" strike="noStrike" kern="1200" baseline="0" dirty="0">
                <a:solidFill>
                  <a:schemeClr val="tx1"/>
                </a:solidFill>
                <a:latin typeface="+mn-lt"/>
                <a:ea typeface="+mn-ea"/>
                <a:cs typeface="+mn-cs"/>
              </a:rPr>
              <a:t> as </a:t>
            </a:r>
            <a:r>
              <a:rPr lang="pt-PT" sz="1200" b="0" i="0" u="none" strike="noStrike" kern="1200" baseline="0" dirty="0" err="1">
                <a:solidFill>
                  <a:schemeClr val="tx1"/>
                </a:solidFill>
                <a:latin typeface="+mn-lt"/>
                <a:ea typeface="+mn-ea"/>
                <a:cs typeface="+mn-cs"/>
              </a:rPr>
              <a:t>possible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across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solution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space</a:t>
            </a:r>
            <a:r>
              <a:rPr lang="pt-PT" sz="1200" b="0" i="0" u="none" strike="noStrike" kern="1200" baseline="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Only</a:t>
            </a:r>
            <a:r>
              <a:rPr lang="pt-PT" sz="1200" b="0" i="0" u="none" strike="noStrike" kern="1200" baseline="0" dirty="0">
                <a:solidFill>
                  <a:schemeClr val="tx1"/>
                </a:solidFill>
                <a:latin typeface="+mn-lt"/>
                <a:ea typeface="+mn-ea"/>
                <a:cs typeface="+mn-cs"/>
              </a:rPr>
              <a:t> SMPSO, OMOPSO,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NSGA-II </a:t>
            </a:r>
            <a:r>
              <a:rPr lang="pt-PT" sz="1200" b="0" i="0" u="none" strike="noStrike" kern="1200" baseline="0" dirty="0" err="1">
                <a:solidFill>
                  <a:schemeClr val="tx1"/>
                </a:solidFill>
                <a:latin typeface="+mn-lt"/>
                <a:ea typeface="+mn-ea"/>
                <a:cs typeface="+mn-cs"/>
              </a:rPr>
              <a:t>explored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different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areas</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of the solutions space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all</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others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concentrated</a:t>
            </a:r>
            <a:r>
              <a:rPr lang="pt-PT" sz="1200" b="0" i="0" u="none" strike="noStrike" kern="1200" baseline="0" dirty="0">
                <a:solidFill>
                  <a:schemeClr val="tx1"/>
                </a:solidFill>
                <a:latin typeface="+mn-lt"/>
                <a:ea typeface="+mn-ea"/>
                <a:cs typeface="+mn-cs"/>
              </a:rPr>
              <a:t> in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same</a:t>
            </a:r>
            <a:r>
              <a:rPr lang="pt-PT" sz="1200" b="0" i="0" u="none" strike="noStrike" kern="1200" baseline="0" dirty="0">
                <a:solidFill>
                  <a:schemeClr val="tx1"/>
                </a:solidFill>
                <a:latin typeface="+mn-lt"/>
                <a:ea typeface="+mn-ea"/>
                <a:cs typeface="+mn-cs"/>
              </a:rPr>
              <a:t> área (</a:t>
            </a:r>
            <a:r>
              <a:rPr lang="pt-PT" sz="1200" b="0" i="0" u="none" strike="noStrike" kern="1200" baseline="0" dirty="0" err="1">
                <a:solidFill>
                  <a:schemeClr val="tx1"/>
                </a:solidFill>
                <a:latin typeface="+mn-lt"/>
                <a:ea typeface="+mn-ea"/>
                <a:cs typeface="+mn-cs"/>
              </a:rPr>
              <a:t>point</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dense </a:t>
            </a:r>
            <a:r>
              <a:rPr lang="pt-PT" sz="1200" b="0" i="0" u="none" strike="noStrike" kern="1200" baseline="0" dirty="0" err="1">
                <a:solidFill>
                  <a:schemeClr val="tx1"/>
                </a:solidFill>
                <a:latin typeface="+mn-lt"/>
                <a:ea typeface="+mn-ea"/>
                <a:cs typeface="+mn-cs"/>
              </a:rPr>
              <a:t>region</a:t>
            </a:r>
            <a:r>
              <a:rPr lang="pt-PT" sz="1200" b="0" i="0" u="none" strike="noStrike" kern="1200" baseline="0" dirty="0">
                <a:solidFill>
                  <a:schemeClr val="tx1"/>
                </a:solidFill>
                <a:latin typeface="+mn-lt"/>
                <a:ea typeface="+mn-ea"/>
                <a:cs typeface="+mn-cs"/>
              </a:rPr>
              <a:t> in </a:t>
            </a:r>
            <a:r>
              <a:rPr lang="pt-PT" sz="1200" b="0" i="0" u="none" strike="noStrike" kern="1200" baseline="0" dirty="0" err="1">
                <a:solidFill>
                  <a:schemeClr val="tx1"/>
                </a:solidFill>
                <a:latin typeface="+mn-lt"/>
                <a:ea typeface="+mn-ea"/>
                <a:cs typeface="+mn-cs"/>
              </a:rPr>
              <a:t>graph</a:t>
            </a:r>
            <a:r>
              <a:rPr lang="pt-PT" sz="1200" b="0" i="0" u="none" strike="noStrike" kern="1200" baseline="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87</a:t>
            </a:fld>
            <a:endParaRPr lang="en-GB"/>
          </a:p>
        </p:txBody>
      </p:sp>
    </p:spTree>
    <p:extLst>
      <p:ext uri="{BB962C8B-B14F-4D97-AF65-F5344CB8AC3E}">
        <p14:creationId xmlns:p14="http://schemas.microsoft.com/office/powerpoint/2010/main" val="33260989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Diversity</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values</a:t>
            </a:r>
            <a:r>
              <a:rPr lang="pt-PT" sz="1200" b="0" i="0" u="none" strike="noStrike" kern="1200" baseline="0" dirty="0">
                <a:solidFill>
                  <a:schemeClr val="tx1"/>
                </a:solidFill>
                <a:latin typeface="+mn-lt"/>
                <a:ea typeface="+mn-ea"/>
                <a:cs typeface="+mn-cs"/>
              </a:rPr>
              <a:t> for </a:t>
            </a:r>
            <a:r>
              <a:rPr lang="pt-PT" sz="1200" b="0" i="0" u="none" strike="noStrike" kern="1200" baseline="0" dirty="0" err="1">
                <a:solidFill>
                  <a:schemeClr val="tx1"/>
                </a:solidFill>
                <a:latin typeface="+mn-lt"/>
                <a:ea typeface="+mn-ea"/>
                <a:cs typeface="+mn-cs"/>
              </a:rPr>
              <a:t>maximum</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Spread</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 *SMPSO, OMOPSO </a:t>
            </a:r>
            <a:r>
              <a:rPr lang="pt-PT" sz="1200" b="0" i="0" u="none" strike="noStrike" kern="1200" baseline="0" dirty="0" err="1">
                <a:solidFill>
                  <a:schemeClr val="tx1"/>
                </a:solidFill>
                <a:latin typeface="+mn-lt"/>
                <a:ea typeface="+mn-ea"/>
                <a:cs typeface="+mn-cs"/>
              </a:rPr>
              <a:t>explored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largest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extent</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 SPEA2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PAES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least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extense</a:t>
            </a:r>
            <a:r>
              <a:rPr lang="pt-PT" sz="1200" b="0" i="0" u="none" strike="noStrike" kern="1200" baseline="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88</a:t>
            </a:fld>
            <a:endParaRPr lang="en-GB"/>
          </a:p>
        </p:txBody>
      </p:sp>
    </p:spTree>
    <p:extLst>
      <p:ext uri="{BB962C8B-B14F-4D97-AF65-F5344CB8AC3E}">
        <p14:creationId xmlns:p14="http://schemas.microsoft.com/office/powerpoint/2010/main" val="13163495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Diversity</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values</a:t>
            </a:r>
            <a:r>
              <a:rPr lang="pt-PT" sz="1200" b="0" i="0" u="none" strike="noStrike" kern="1200" baseline="0" dirty="0">
                <a:solidFill>
                  <a:schemeClr val="tx1"/>
                </a:solidFill>
                <a:latin typeface="+mn-lt"/>
                <a:ea typeface="+mn-ea"/>
                <a:cs typeface="+mn-cs"/>
              </a:rPr>
              <a:t> for </a:t>
            </a:r>
            <a:r>
              <a:rPr lang="pt-PT" sz="1200" b="0" i="0" u="none" strike="noStrike" kern="1200" baseline="0" dirty="0" err="1">
                <a:solidFill>
                  <a:schemeClr val="tx1"/>
                </a:solidFill>
                <a:latin typeface="+mn-lt"/>
                <a:ea typeface="+mn-ea"/>
                <a:cs typeface="+mn-cs"/>
              </a:rPr>
              <a:t>maximum</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Spread</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 *SMPSO, OMOPSO </a:t>
            </a:r>
            <a:r>
              <a:rPr lang="pt-PT" sz="1200" b="0" i="0" u="none" strike="noStrike" kern="1200" baseline="0" dirty="0" err="1">
                <a:solidFill>
                  <a:schemeClr val="tx1"/>
                </a:solidFill>
                <a:latin typeface="+mn-lt"/>
                <a:ea typeface="+mn-ea"/>
                <a:cs typeface="+mn-cs"/>
              </a:rPr>
              <a:t>explored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largest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extent</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 SPEA2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PAES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least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extense</a:t>
            </a:r>
            <a:r>
              <a:rPr lang="pt-PT" sz="1200" b="0" i="0" u="none" strike="noStrike" kern="1200" baseline="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89</a:t>
            </a:fld>
            <a:endParaRPr lang="en-GB"/>
          </a:p>
        </p:txBody>
      </p:sp>
    </p:spTree>
    <p:extLst>
      <p:ext uri="{BB962C8B-B14F-4D97-AF65-F5344CB8AC3E}">
        <p14:creationId xmlns:p14="http://schemas.microsoft.com/office/powerpoint/2010/main" val="600374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1200" b="1" kern="1200" dirty="0">
                <a:solidFill>
                  <a:schemeClr val="tx1"/>
                </a:solidFill>
                <a:effectLst/>
                <a:latin typeface="+mn-lt"/>
                <a:ea typeface="+mn-ea"/>
                <a:cs typeface="+mn-cs"/>
              </a:rPr>
              <a:t>complexity</a:t>
            </a:r>
            <a:r>
              <a:rPr lang="en-US" sz="1200" kern="1200" dirty="0">
                <a:solidFill>
                  <a:schemeClr val="tx1"/>
                </a:solidFill>
                <a:effectLst/>
                <a:latin typeface="+mn-lt"/>
                <a:ea typeface="+mn-ea"/>
                <a:cs typeface="+mn-cs"/>
              </a:rPr>
              <a:t> of the tools</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9</a:t>
            </a:fld>
            <a:endParaRPr lang="en-GB"/>
          </a:p>
        </p:txBody>
      </p:sp>
    </p:spTree>
    <p:extLst>
      <p:ext uri="{BB962C8B-B14F-4D97-AF65-F5344CB8AC3E}">
        <p14:creationId xmlns:p14="http://schemas.microsoft.com/office/powerpoint/2010/main" val="35226500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Accuracy</a:t>
            </a: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Convergence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how</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close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got</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to the Pareto Front = </a:t>
            </a:r>
            <a:r>
              <a:rPr lang="pt-PT" sz="1200" b="0" i="0" u="none" strike="noStrike" kern="1200" baseline="0" dirty="0" err="1">
                <a:solidFill>
                  <a:schemeClr val="tx1"/>
                </a:solidFill>
                <a:latin typeface="+mn-lt"/>
                <a:ea typeface="+mn-ea"/>
                <a:cs typeface="+mn-cs"/>
              </a:rPr>
              <a:t>convergence</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black</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points</a:t>
            </a:r>
            <a:endParaRPr lang="pt-PT" sz="1200" b="0" i="0" u="none" strike="noStrike" kern="1200" baseline="0" dirty="0">
              <a:solidFill>
                <a:schemeClr val="tx1"/>
              </a:solidFill>
              <a:latin typeface="+mn-lt"/>
              <a:ea typeface="+mn-ea"/>
              <a:cs typeface="+mn-cs"/>
            </a:endParaRPr>
          </a:p>
          <a:p>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can </a:t>
            </a:r>
            <a:r>
              <a:rPr lang="pt-PT" sz="1200" b="0" i="0" u="none" strike="noStrike" kern="1200" baseline="0" dirty="0" err="1">
                <a:solidFill>
                  <a:schemeClr val="tx1"/>
                </a:solidFill>
                <a:latin typeface="+mn-lt"/>
                <a:ea typeface="+mn-ea"/>
                <a:cs typeface="+mn-cs"/>
              </a:rPr>
              <a:t>see</a:t>
            </a:r>
            <a:r>
              <a:rPr lang="pt-PT" sz="1200" b="0" i="0" u="none" strike="noStrike" kern="1200" baseline="0" dirty="0">
                <a:solidFill>
                  <a:schemeClr val="tx1"/>
                </a:solidFill>
                <a:latin typeface="+mn-lt"/>
                <a:ea typeface="+mn-ea"/>
                <a:cs typeface="+mn-cs"/>
              </a:rPr>
              <a:t> no </a:t>
            </a:r>
            <a:r>
              <a:rPr lang="pt-PT" sz="1200" b="0" i="0" u="none" strike="noStrike" kern="1200" baseline="0" dirty="0" err="1">
                <a:solidFill>
                  <a:schemeClr val="tx1"/>
                </a:solidFill>
                <a:latin typeface="+mn-lt"/>
                <a:ea typeface="+mn-ea"/>
                <a:cs typeface="+mn-cs"/>
              </a:rPr>
              <a:t>algorithm</a:t>
            </a:r>
            <a:r>
              <a:rPr lang="pt-PT" sz="1200" b="0" i="0" u="none" strike="noStrike" kern="1200" baseline="0" dirty="0">
                <a:solidFill>
                  <a:schemeClr val="tx1"/>
                </a:solidFill>
                <a:latin typeface="+mn-lt"/>
                <a:ea typeface="+mn-ea"/>
                <a:cs typeface="+mn-cs"/>
              </a:rPr>
              <a:t> lies </a:t>
            </a:r>
            <a:r>
              <a:rPr lang="pt-PT" sz="1200" b="0" i="0" u="none" strike="noStrike" kern="1200" baseline="0" dirty="0" err="1">
                <a:solidFill>
                  <a:schemeClr val="tx1"/>
                </a:solidFill>
                <a:latin typeface="+mn-lt"/>
                <a:ea typeface="+mn-ea"/>
                <a:cs typeface="+mn-cs"/>
              </a:rPr>
              <a:t>perfectly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all</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points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but</a:t>
            </a:r>
            <a:r>
              <a:rPr lang="pt-PT" sz="1200" b="0" i="0" u="none" strike="noStrike" kern="1200" baseline="0" dirty="0">
                <a:solidFill>
                  <a:schemeClr val="tx1"/>
                </a:solidFill>
                <a:latin typeface="+mn-lt"/>
                <a:ea typeface="+mn-ea"/>
                <a:cs typeface="+mn-cs"/>
              </a:rPr>
              <a:t> SMPSO, MOEAD,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OMOPSO </a:t>
            </a:r>
            <a:r>
              <a:rPr lang="pt-PT" sz="1200" b="0" i="0" u="none" strike="noStrike" kern="1200" baseline="0" dirty="0" err="1">
                <a:solidFill>
                  <a:schemeClr val="tx1"/>
                </a:solidFill>
                <a:latin typeface="+mn-lt"/>
                <a:ea typeface="+mn-ea"/>
                <a:cs typeface="+mn-cs"/>
              </a:rPr>
              <a:t>seem</a:t>
            </a:r>
            <a:r>
              <a:rPr lang="pt-PT" sz="1200" b="0" i="0" u="none" strike="noStrike" kern="1200" baseline="0" dirty="0">
                <a:solidFill>
                  <a:schemeClr val="tx1"/>
                </a:solidFill>
                <a:latin typeface="+mn-lt"/>
                <a:ea typeface="+mn-ea"/>
                <a:cs typeface="+mn-cs"/>
              </a:rPr>
              <a:t> to converge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90</a:t>
            </a:fld>
            <a:endParaRPr lang="en-GB"/>
          </a:p>
        </p:txBody>
      </p:sp>
    </p:spTree>
    <p:extLst>
      <p:ext uri="{BB962C8B-B14F-4D97-AF65-F5344CB8AC3E}">
        <p14:creationId xmlns:p14="http://schemas.microsoft.com/office/powerpoint/2010/main" val="1969119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Accuracy</a:t>
            </a: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Convergence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how</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close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got</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to the Pareto Front = </a:t>
            </a:r>
            <a:r>
              <a:rPr lang="pt-PT" sz="1200" b="0" i="0" u="none" strike="noStrike" kern="1200" baseline="0" dirty="0" err="1">
                <a:solidFill>
                  <a:schemeClr val="tx1"/>
                </a:solidFill>
                <a:latin typeface="+mn-lt"/>
                <a:ea typeface="+mn-ea"/>
                <a:cs typeface="+mn-cs"/>
              </a:rPr>
              <a:t>convergence</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black</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points</a:t>
            </a:r>
            <a:endParaRPr lang="pt-PT" sz="1200" b="0" i="0" u="none" strike="noStrike" kern="1200" baseline="0" dirty="0">
              <a:solidFill>
                <a:schemeClr val="tx1"/>
              </a:solidFill>
              <a:latin typeface="+mn-lt"/>
              <a:ea typeface="+mn-ea"/>
              <a:cs typeface="+mn-cs"/>
            </a:endParaRPr>
          </a:p>
          <a:p>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can </a:t>
            </a:r>
            <a:r>
              <a:rPr lang="pt-PT" sz="1200" b="0" i="0" u="none" strike="noStrike" kern="1200" baseline="0" dirty="0" err="1">
                <a:solidFill>
                  <a:schemeClr val="tx1"/>
                </a:solidFill>
                <a:latin typeface="+mn-lt"/>
                <a:ea typeface="+mn-ea"/>
                <a:cs typeface="+mn-cs"/>
              </a:rPr>
              <a:t>see</a:t>
            </a:r>
            <a:r>
              <a:rPr lang="pt-PT" sz="1200" b="0" i="0" u="none" strike="noStrike" kern="1200" baseline="0" dirty="0">
                <a:solidFill>
                  <a:schemeClr val="tx1"/>
                </a:solidFill>
                <a:latin typeface="+mn-lt"/>
                <a:ea typeface="+mn-ea"/>
                <a:cs typeface="+mn-cs"/>
              </a:rPr>
              <a:t> no </a:t>
            </a:r>
            <a:r>
              <a:rPr lang="pt-PT" sz="1200" b="0" i="0" u="none" strike="noStrike" kern="1200" baseline="0" dirty="0" err="1">
                <a:solidFill>
                  <a:schemeClr val="tx1"/>
                </a:solidFill>
                <a:latin typeface="+mn-lt"/>
                <a:ea typeface="+mn-ea"/>
                <a:cs typeface="+mn-cs"/>
              </a:rPr>
              <a:t>algorithm</a:t>
            </a:r>
            <a:r>
              <a:rPr lang="pt-PT" sz="1200" b="0" i="0" u="none" strike="noStrike" kern="1200" baseline="0" dirty="0">
                <a:solidFill>
                  <a:schemeClr val="tx1"/>
                </a:solidFill>
                <a:latin typeface="+mn-lt"/>
                <a:ea typeface="+mn-ea"/>
                <a:cs typeface="+mn-cs"/>
              </a:rPr>
              <a:t> lies </a:t>
            </a:r>
            <a:r>
              <a:rPr lang="pt-PT" sz="1200" b="0" i="0" u="none" strike="noStrike" kern="1200" baseline="0" dirty="0" err="1">
                <a:solidFill>
                  <a:schemeClr val="tx1"/>
                </a:solidFill>
                <a:latin typeface="+mn-lt"/>
                <a:ea typeface="+mn-ea"/>
                <a:cs typeface="+mn-cs"/>
              </a:rPr>
              <a:t>perfectly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all</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points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but</a:t>
            </a:r>
            <a:r>
              <a:rPr lang="pt-PT" sz="1200" b="0" i="0" u="none" strike="noStrike" kern="1200" baseline="0" dirty="0">
                <a:solidFill>
                  <a:schemeClr val="tx1"/>
                </a:solidFill>
                <a:latin typeface="+mn-lt"/>
                <a:ea typeface="+mn-ea"/>
                <a:cs typeface="+mn-cs"/>
              </a:rPr>
              <a:t> SMPSO, MOEAD,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OMOPSO </a:t>
            </a:r>
            <a:r>
              <a:rPr lang="pt-PT" sz="1200" b="0" i="0" u="none" strike="noStrike" kern="1200" baseline="0" dirty="0" err="1">
                <a:solidFill>
                  <a:schemeClr val="tx1"/>
                </a:solidFill>
                <a:latin typeface="+mn-lt"/>
                <a:ea typeface="+mn-ea"/>
                <a:cs typeface="+mn-cs"/>
              </a:rPr>
              <a:t>seem</a:t>
            </a:r>
            <a:r>
              <a:rPr lang="pt-PT" sz="1200" b="0" i="0" u="none" strike="noStrike" kern="1200" baseline="0" dirty="0">
                <a:solidFill>
                  <a:schemeClr val="tx1"/>
                </a:solidFill>
                <a:latin typeface="+mn-lt"/>
                <a:ea typeface="+mn-ea"/>
                <a:cs typeface="+mn-cs"/>
              </a:rPr>
              <a:t> to converge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91</a:t>
            </a:fld>
            <a:endParaRPr lang="en-GB"/>
          </a:p>
        </p:txBody>
      </p:sp>
    </p:spTree>
    <p:extLst>
      <p:ext uri="{BB962C8B-B14F-4D97-AF65-F5344CB8AC3E}">
        <p14:creationId xmlns:p14="http://schemas.microsoft.com/office/powerpoint/2010/main" val="33223558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Accuracy</a:t>
            </a: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Convergence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how</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close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got</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to the Pareto Front = </a:t>
            </a:r>
            <a:r>
              <a:rPr lang="pt-PT" sz="1200" b="0" i="0" u="none" strike="noStrike" kern="1200" baseline="0" dirty="0" err="1">
                <a:solidFill>
                  <a:schemeClr val="tx1"/>
                </a:solidFill>
                <a:latin typeface="+mn-lt"/>
                <a:ea typeface="+mn-ea"/>
                <a:cs typeface="+mn-cs"/>
              </a:rPr>
              <a:t>convergence</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black</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points</a:t>
            </a:r>
            <a:endParaRPr lang="pt-PT" sz="1200" b="0" i="0" u="none" strike="noStrike" kern="1200" baseline="0" dirty="0">
              <a:solidFill>
                <a:schemeClr val="tx1"/>
              </a:solidFill>
              <a:latin typeface="+mn-lt"/>
              <a:ea typeface="+mn-ea"/>
              <a:cs typeface="+mn-cs"/>
            </a:endParaRPr>
          </a:p>
          <a:p>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can </a:t>
            </a:r>
            <a:r>
              <a:rPr lang="pt-PT" sz="1200" b="0" i="0" u="none" strike="noStrike" kern="1200" baseline="0" dirty="0" err="1">
                <a:solidFill>
                  <a:schemeClr val="tx1"/>
                </a:solidFill>
                <a:latin typeface="+mn-lt"/>
                <a:ea typeface="+mn-ea"/>
                <a:cs typeface="+mn-cs"/>
              </a:rPr>
              <a:t>see</a:t>
            </a:r>
            <a:r>
              <a:rPr lang="pt-PT" sz="1200" b="0" i="0" u="none" strike="noStrike" kern="1200" baseline="0" dirty="0">
                <a:solidFill>
                  <a:schemeClr val="tx1"/>
                </a:solidFill>
                <a:latin typeface="+mn-lt"/>
                <a:ea typeface="+mn-ea"/>
                <a:cs typeface="+mn-cs"/>
              </a:rPr>
              <a:t> no </a:t>
            </a:r>
            <a:r>
              <a:rPr lang="pt-PT" sz="1200" b="0" i="0" u="none" strike="noStrike" kern="1200" baseline="0" dirty="0" err="1">
                <a:solidFill>
                  <a:schemeClr val="tx1"/>
                </a:solidFill>
                <a:latin typeface="+mn-lt"/>
                <a:ea typeface="+mn-ea"/>
                <a:cs typeface="+mn-cs"/>
              </a:rPr>
              <a:t>algorithm</a:t>
            </a:r>
            <a:r>
              <a:rPr lang="pt-PT" sz="1200" b="0" i="0" u="none" strike="noStrike" kern="1200" baseline="0" dirty="0">
                <a:solidFill>
                  <a:schemeClr val="tx1"/>
                </a:solidFill>
                <a:latin typeface="+mn-lt"/>
                <a:ea typeface="+mn-ea"/>
                <a:cs typeface="+mn-cs"/>
              </a:rPr>
              <a:t> lies </a:t>
            </a:r>
            <a:r>
              <a:rPr lang="pt-PT" sz="1200" b="0" i="0" u="none" strike="noStrike" kern="1200" baseline="0" dirty="0" err="1">
                <a:solidFill>
                  <a:schemeClr val="tx1"/>
                </a:solidFill>
                <a:latin typeface="+mn-lt"/>
                <a:ea typeface="+mn-ea"/>
                <a:cs typeface="+mn-cs"/>
              </a:rPr>
              <a:t>perfectly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all</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points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but</a:t>
            </a:r>
            <a:r>
              <a:rPr lang="pt-PT" sz="1200" b="0" i="0" u="none" strike="noStrike" kern="1200" baseline="0" dirty="0">
                <a:solidFill>
                  <a:schemeClr val="tx1"/>
                </a:solidFill>
                <a:latin typeface="+mn-lt"/>
                <a:ea typeface="+mn-ea"/>
                <a:cs typeface="+mn-cs"/>
              </a:rPr>
              <a:t> SMPSO, MOEAD,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OMOPSO </a:t>
            </a:r>
            <a:r>
              <a:rPr lang="pt-PT" sz="1200" b="0" i="0" u="none" strike="noStrike" kern="1200" baseline="0" dirty="0" err="1">
                <a:solidFill>
                  <a:schemeClr val="tx1"/>
                </a:solidFill>
                <a:latin typeface="+mn-lt"/>
                <a:ea typeface="+mn-ea"/>
                <a:cs typeface="+mn-cs"/>
              </a:rPr>
              <a:t>seem</a:t>
            </a:r>
            <a:r>
              <a:rPr lang="pt-PT" sz="1200" b="0" i="0" u="none" strike="noStrike" kern="1200" baseline="0" dirty="0">
                <a:solidFill>
                  <a:schemeClr val="tx1"/>
                </a:solidFill>
                <a:latin typeface="+mn-lt"/>
                <a:ea typeface="+mn-ea"/>
                <a:cs typeface="+mn-cs"/>
              </a:rPr>
              <a:t> to converge</a:t>
            </a:r>
          </a:p>
          <a:p>
            <a:r>
              <a:rPr lang="pt-PT" sz="1200" b="0" i="0" u="none" strike="noStrike" kern="1200" baseline="0" dirty="0">
                <a:solidFill>
                  <a:schemeClr val="tx1"/>
                </a:solidFill>
                <a:latin typeface="+mn-lt"/>
                <a:ea typeface="+mn-ea"/>
                <a:cs typeface="+mn-cs"/>
              </a:rPr>
              <a:t>*as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values</a:t>
            </a:r>
            <a:r>
              <a:rPr lang="pt-PT" sz="1200" b="0" i="0" u="none" strike="noStrike" kern="1200" baseline="0" dirty="0">
                <a:solidFill>
                  <a:schemeClr val="tx1"/>
                </a:solidFill>
                <a:latin typeface="+mn-lt"/>
                <a:ea typeface="+mn-ea"/>
                <a:cs typeface="+mn-cs"/>
              </a:rPr>
              <a:t> for IGD (</a:t>
            </a:r>
            <a:r>
              <a:rPr lang="en-US" sz="1200" b="0" i="0" u="none" strike="noStrike" kern="1200" baseline="0" dirty="0">
                <a:solidFill>
                  <a:schemeClr val="tx1"/>
                </a:solidFill>
                <a:latin typeface="+mn-lt"/>
                <a:ea typeface="+mn-ea"/>
                <a:cs typeface="+mn-cs"/>
              </a:rPr>
              <a:t>Inverse Generational Distance) show</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92</a:t>
            </a:fld>
            <a:endParaRPr lang="en-GB"/>
          </a:p>
        </p:txBody>
      </p:sp>
    </p:spTree>
    <p:extLst>
      <p:ext uri="{BB962C8B-B14F-4D97-AF65-F5344CB8AC3E}">
        <p14:creationId xmlns:p14="http://schemas.microsoft.com/office/powerpoint/2010/main" val="15108097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Accuracy</a:t>
            </a:r>
            <a:r>
              <a:rPr lang="pt-PT" sz="1200" b="0" i="0" u="none" strike="noStrike" kern="1200" baseline="0" dirty="0">
                <a:solidFill>
                  <a:schemeClr val="tx1"/>
                </a:solidFill>
                <a:latin typeface="+mn-lt"/>
                <a:ea typeface="+mn-ea"/>
                <a:cs typeface="+mn-cs"/>
              </a:rPr>
              <a:t>/</a:t>
            </a:r>
            <a:r>
              <a:rPr lang="pt-PT" sz="1200" b="0" i="0" u="none" strike="noStrike" kern="1200" baseline="0" dirty="0" err="1">
                <a:solidFill>
                  <a:schemeClr val="tx1"/>
                </a:solidFill>
                <a:latin typeface="+mn-lt"/>
                <a:ea typeface="+mn-ea"/>
                <a:cs typeface="+mn-cs"/>
              </a:rPr>
              <a:t>Convergence</a:t>
            </a:r>
            <a:r>
              <a:rPr lang="pt-PT" sz="1200" b="0" i="0" u="none" strike="noStrike" kern="1200" baseline="0" dirty="0">
                <a:solidFill>
                  <a:schemeClr val="tx1"/>
                </a:solidFill>
                <a:latin typeface="+mn-lt"/>
                <a:ea typeface="+mn-ea"/>
                <a:cs typeface="+mn-cs"/>
              </a:rPr>
              <a:t>]  - *</a:t>
            </a:r>
            <a:r>
              <a:rPr lang="pt-PT" sz="1200" b="0" i="0" u="none" strike="noStrike" kern="1200" baseline="0" dirty="0" err="1">
                <a:solidFill>
                  <a:schemeClr val="tx1"/>
                </a:solidFill>
                <a:latin typeface="+mn-lt"/>
                <a:ea typeface="+mn-ea"/>
                <a:cs typeface="+mn-cs"/>
              </a:rPr>
              <a:t>how</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close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algorithms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got</a:t>
            </a:r>
            <a:r>
              <a:rPr lang="pt-PT"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to the Pareto Front = </a:t>
            </a:r>
            <a:r>
              <a:rPr lang="pt-PT" sz="1200" b="0" i="0" u="none" strike="noStrike" kern="1200" baseline="0" dirty="0" err="1">
                <a:solidFill>
                  <a:schemeClr val="tx1"/>
                </a:solidFill>
                <a:latin typeface="+mn-lt"/>
                <a:ea typeface="+mn-ea"/>
                <a:cs typeface="+mn-cs"/>
              </a:rPr>
              <a:t>convergence</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black</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points</a:t>
            </a:r>
            <a:endParaRPr lang="pt-PT" sz="1200" b="0" i="0" u="none" strike="noStrike" kern="1200" baseline="0" dirty="0">
              <a:solidFill>
                <a:schemeClr val="tx1"/>
              </a:solidFill>
              <a:latin typeface="+mn-lt"/>
              <a:ea typeface="+mn-ea"/>
              <a:cs typeface="+mn-cs"/>
            </a:endParaRPr>
          </a:p>
          <a:p>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can </a:t>
            </a:r>
            <a:r>
              <a:rPr lang="pt-PT" sz="1200" b="0" i="0" u="none" strike="noStrike" kern="1200" baseline="0" dirty="0" err="1">
                <a:solidFill>
                  <a:schemeClr val="tx1"/>
                </a:solidFill>
                <a:latin typeface="+mn-lt"/>
                <a:ea typeface="+mn-ea"/>
                <a:cs typeface="+mn-cs"/>
              </a:rPr>
              <a:t>see</a:t>
            </a:r>
            <a:r>
              <a:rPr lang="pt-PT" sz="1200" b="0" i="0" u="none" strike="noStrike" kern="1200" baseline="0" dirty="0">
                <a:solidFill>
                  <a:schemeClr val="tx1"/>
                </a:solidFill>
                <a:latin typeface="+mn-lt"/>
                <a:ea typeface="+mn-ea"/>
                <a:cs typeface="+mn-cs"/>
              </a:rPr>
              <a:t> no </a:t>
            </a:r>
            <a:r>
              <a:rPr lang="pt-PT" sz="1200" b="0" i="0" u="none" strike="noStrike" kern="1200" baseline="0" dirty="0" err="1">
                <a:solidFill>
                  <a:schemeClr val="tx1"/>
                </a:solidFill>
                <a:latin typeface="+mn-lt"/>
                <a:ea typeface="+mn-ea"/>
                <a:cs typeface="+mn-cs"/>
              </a:rPr>
              <a:t>algorithm</a:t>
            </a:r>
            <a:r>
              <a:rPr lang="pt-PT" sz="1200" b="0" i="0" u="none" strike="noStrike" kern="1200" baseline="0" dirty="0">
                <a:solidFill>
                  <a:schemeClr val="tx1"/>
                </a:solidFill>
                <a:latin typeface="+mn-lt"/>
                <a:ea typeface="+mn-ea"/>
                <a:cs typeface="+mn-cs"/>
              </a:rPr>
              <a:t> lies </a:t>
            </a:r>
            <a:r>
              <a:rPr lang="pt-PT" sz="1200" b="0" i="0" u="none" strike="noStrike" kern="1200" baseline="0" dirty="0" err="1">
                <a:solidFill>
                  <a:schemeClr val="tx1"/>
                </a:solidFill>
                <a:latin typeface="+mn-lt"/>
                <a:ea typeface="+mn-ea"/>
                <a:cs typeface="+mn-cs"/>
              </a:rPr>
              <a:t>perfectly</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on</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all</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points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but</a:t>
            </a:r>
            <a:r>
              <a:rPr lang="pt-PT" sz="1200" b="0" i="0" u="none" strike="noStrike" kern="1200" baseline="0" dirty="0">
                <a:solidFill>
                  <a:schemeClr val="tx1"/>
                </a:solidFill>
                <a:latin typeface="+mn-lt"/>
                <a:ea typeface="+mn-ea"/>
                <a:cs typeface="+mn-cs"/>
              </a:rPr>
              <a:t> SMPSO, MOEAD, </a:t>
            </a:r>
            <a:r>
              <a:rPr lang="pt-PT" sz="1200" b="0" i="0" u="none" strike="noStrike" kern="1200" baseline="0" dirty="0" err="1">
                <a:solidFill>
                  <a:schemeClr val="tx1"/>
                </a:solidFill>
                <a:latin typeface="+mn-lt"/>
                <a:ea typeface="+mn-ea"/>
                <a:cs typeface="+mn-cs"/>
              </a:rPr>
              <a:t>and</a:t>
            </a:r>
            <a:r>
              <a:rPr lang="pt-PT" sz="1200" b="0" i="0" u="none" strike="noStrike" kern="1200" baseline="0" dirty="0">
                <a:solidFill>
                  <a:schemeClr val="tx1"/>
                </a:solidFill>
                <a:latin typeface="+mn-lt"/>
                <a:ea typeface="+mn-ea"/>
                <a:cs typeface="+mn-cs"/>
              </a:rPr>
              <a:t> OMOPSO </a:t>
            </a:r>
            <a:r>
              <a:rPr lang="pt-PT" sz="1200" b="0" i="0" u="none" strike="noStrike" kern="1200" baseline="0" dirty="0" err="1">
                <a:solidFill>
                  <a:schemeClr val="tx1"/>
                </a:solidFill>
                <a:latin typeface="+mn-lt"/>
                <a:ea typeface="+mn-ea"/>
                <a:cs typeface="+mn-cs"/>
              </a:rPr>
              <a:t>seem</a:t>
            </a:r>
            <a:r>
              <a:rPr lang="pt-PT" sz="1200" b="0" i="0" u="none" strike="noStrike" kern="1200" baseline="0" dirty="0">
                <a:solidFill>
                  <a:schemeClr val="tx1"/>
                </a:solidFill>
                <a:latin typeface="+mn-lt"/>
                <a:ea typeface="+mn-ea"/>
                <a:cs typeface="+mn-cs"/>
              </a:rPr>
              <a:t> to converge</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0" i="0" u="none" strike="noStrike" kern="1200" baseline="0" dirty="0">
                <a:solidFill>
                  <a:schemeClr val="tx1"/>
                </a:solidFill>
                <a:latin typeface="+mn-lt"/>
                <a:ea typeface="+mn-ea"/>
                <a:cs typeface="+mn-cs"/>
              </a:rPr>
              <a:t>*as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values</a:t>
            </a:r>
            <a:r>
              <a:rPr lang="pt-PT" sz="1200" b="0" i="0" u="none" strike="noStrike" kern="1200" baseline="0" dirty="0">
                <a:solidFill>
                  <a:schemeClr val="tx1"/>
                </a:solidFill>
                <a:latin typeface="+mn-lt"/>
                <a:ea typeface="+mn-ea"/>
                <a:cs typeface="+mn-cs"/>
              </a:rPr>
              <a:t> for IGD (</a:t>
            </a:r>
            <a:r>
              <a:rPr lang="en-US" sz="1200" b="0" i="0" u="none" strike="noStrike" kern="1200" baseline="0" dirty="0">
                <a:solidFill>
                  <a:schemeClr val="tx1"/>
                </a:solidFill>
                <a:latin typeface="+mn-lt"/>
                <a:ea typeface="+mn-ea"/>
                <a:cs typeface="+mn-cs"/>
              </a:rPr>
              <a:t>Inverse Generational Distance) show</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93</a:t>
            </a:fld>
            <a:endParaRPr lang="en-GB"/>
          </a:p>
        </p:txBody>
      </p:sp>
    </p:spTree>
    <p:extLst>
      <p:ext uri="{BB962C8B-B14F-4D97-AF65-F5344CB8AC3E}">
        <p14:creationId xmlns:p14="http://schemas.microsoft.com/office/powerpoint/2010/main" val="17795153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These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results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but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course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odd</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such</a:t>
            </a:r>
            <a:r>
              <a:rPr lang="pt-PT" sz="1200" b="0" i="0" u="none" strike="noStrike" kern="1200" baseline="0" dirty="0">
                <a:solidFill>
                  <a:schemeClr val="tx1"/>
                </a:solidFill>
                <a:latin typeface="+mn-lt"/>
                <a:ea typeface="+mn-ea"/>
                <a:cs typeface="+mn-cs"/>
              </a:rPr>
              <a:t> a </a:t>
            </a:r>
            <a:r>
              <a:rPr lang="en-US" sz="1200" b="0" i="0" u="none" strike="noStrike" kern="1200" baseline="0" dirty="0">
                <a:solidFill>
                  <a:schemeClr val="tx1"/>
                </a:solidFill>
                <a:latin typeface="+mn-lt"/>
                <a:ea typeface="+mn-ea"/>
                <a:cs typeface="+mn-cs"/>
              </a:rPr>
              <a:t>distribution gap</a:t>
            </a:r>
          </a:p>
          <a:p>
            <a:r>
              <a:rPr lang="en-US" sz="1200" b="0" i="0" u="none" strike="noStrike" kern="1200" baseline="0" dirty="0">
                <a:solidFill>
                  <a:schemeClr val="tx1"/>
                </a:solidFill>
                <a:latin typeface="+mn-lt"/>
                <a:ea typeface="+mn-ea"/>
                <a:cs typeface="+mn-cs"/>
              </a:rPr>
              <a:t>*in between the high-density region and the approximated Pareto Fronts.</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thought this could be the result of</a:t>
            </a:r>
          </a:p>
          <a:p>
            <a:pPr marL="171450" indent="-171450">
              <a:buFontTx/>
              <a:buChar char="-"/>
            </a:pPr>
            <a:r>
              <a:rPr lang="en-US" sz="1200" b="0" i="0" u="none" strike="noStrike" kern="1200" baseline="0" dirty="0">
                <a:solidFill>
                  <a:schemeClr val="tx1"/>
                </a:solidFill>
                <a:latin typeface="+mn-lt"/>
                <a:ea typeface="+mn-ea"/>
                <a:cs typeface="+mn-cs"/>
              </a:rPr>
              <a:t>insufficient iterations</a:t>
            </a:r>
          </a:p>
          <a:p>
            <a:pPr marL="171450" indent="-171450">
              <a:buFontTx/>
              <a:buChar char="-"/>
            </a:pPr>
            <a:r>
              <a:rPr lang="en-US" sz="1200" b="0" i="0" u="none" strike="noStrike" kern="1200" baseline="0" dirty="0">
                <a:solidFill>
                  <a:schemeClr val="tx1"/>
                </a:solidFill>
                <a:latin typeface="+mn-lt"/>
                <a:ea typeface="+mn-ea"/>
                <a:cs typeface="+mn-cs"/>
              </a:rPr>
              <a:t>insufficient population size</a:t>
            </a:r>
          </a:p>
          <a:p>
            <a:pPr marL="171450" indent="-171450">
              <a:buFontTx/>
              <a:buChar char="-"/>
            </a:pPr>
            <a:r>
              <a:rPr lang="en-US" sz="1200" b="0" i="0" u="none" strike="noStrike" kern="1200" baseline="0" dirty="0">
                <a:solidFill>
                  <a:schemeClr val="tx1"/>
                </a:solidFill>
                <a:latin typeface="+mn-lt"/>
                <a:ea typeface="+mn-ea"/>
                <a:cs typeface="+mn-cs"/>
              </a:rPr>
              <a:t>even intrinsic behaviors and heuristics used in evolutionary algorithms</a:t>
            </a:r>
          </a:p>
          <a:p>
            <a:pPr marL="171450" indent="-171450">
              <a:buFontTx/>
              <a:buChar char="-"/>
            </a:pPr>
            <a:endParaRPr lang="en-US" sz="1200" b="0" i="0" u="none" strike="noStrike" kern="1200" baseline="0" dirty="0">
              <a:solidFill>
                <a:schemeClr val="tx1"/>
              </a:solidFill>
              <a:latin typeface="+mn-lt"/>
              <a:ea typeface="+mn-ea"/>
              <a:cs typeface="+mn-cs"/>
            </a:endParaRPr>
          </a:p>
          <a:p>
            <a:pPr marL="0" indent="0">
              <a:buFontTx/>
              <a:buNone/>
            </a:pPr>
            <a:r>
              <a:rPr lang="en-US" sz="1200" b="0" i="0" u="none" strike="noStrike" kern="1200" baseline="0" dirty="0">
                <a:solidFill>
                  <a:schemeClr val="tx1"/>
                </a:solidFill>
                <a:latin typeface="+mn-lt"/>
                <a:ea typeface="+mn-ea"/>
                <a:cs typeface="+mn-cs"/>
              </a:rPr>
              <a:t>So we tested some more algorithms</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FAA4223-CC27-493C-A732-4172AD441EF9}" type="slidenum">
              <a:rPr lang="en-GB" smtClean="0"/>
              <a:t>94</a:t>
            </a:fld>
            <a:endParaRPr lang="en-GB"/>
          </a:p>
        </p:txBody>
      </p:sp>
    </p:spTree>
    <p:extLst>
      <p:ext uri="{BB962C8B-B14F-4D97-AF65-F5344CB8AC3E}">
        <p14:creationId xmlns:p14="http://schemas.microsoft.com/office/powerpoint/2010/main" val="25162340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1200" b="0" i="0" u="none" strike="noStrike" kern="1200" baseline="0" dirty="0" err="1">
                <a:solidFill>
                  <a:schemeClr val="tx1"/>
                </a:solidFill>
                <a:latin typeface="+mn-lt"/>
                <a:ea typeface="+mn-ea"/>
                <a:cs typeface="+mn-cs"/>
              </a:rPr>
              <a:t>These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were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the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results</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but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of</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course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we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found</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it</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odd</a:t>
            </a:r>
            <a:r>
              <a:rPr lang="pt-PT" sz="1200" b="0" i="0" u="none" strike="noStrike" kern="1200" baseline="0" dirty="0">
                <a:solidFill>
                  <a:schemeClr val="tx1"/>
                </a:solidFill>
                <a:latin typeface="+mn-lt"/>
                <a:ea typeface="+mn-ea"/>
                <a:cs typeface="+mn-cs"/>
              </a:rPr>
              <a:t> to </a:t>
            </a:r>
            <a:r>
              <a:rPr lang="pt-PT" sz="1200" b="0" i="0" u="none" strike="noStrike" kern="1200" baseline="0" dirty="0" err="1">
                <a:solidFill>
                  <a:schemeClr val="tx1"/>
                </a:solidFill>
                <a:latin typeface="+mn-lt"/>
                <a:ea typeface="+mn-ea"/>
                <a:cs typeface="+mn-cs"/>
              </a:rPr>
              <a:t>have</a:t>
            </a:r>
            <a:r>
              <a:rPr lang="pt-PT" sz="1200" b="0" i="0" u="none" strike="noStrike" kern="1200" baseline="0" dirty="0">
                <a:solidFill>
                  <a:schemeClr val="tx1"/>
                </a:solidFill>
                <a:latin typeface="+mn-lt"/>
                <a:ea typeface="+mn-ea"/>
                <a:cs typeface="+mn-cs"/>
              </a:rPr>
              <a:t> </a:t>
            </a:r>
            <a:r>
              <a:rPr lang="pt-PT" sz="1200" b="0" i="0" u="none" strike="noStrike" kern="1200" baseline="0" dirty="0" err="1">
                <a:solidFill>
                  <a:schemeClr val="tx1"/>
                </a:solidFill>
                <a:latin typeface="+mn-lt"/>
                <a:ea typeface="+mn-ea"/>
                <a:cs typeface="+mn-cs"/>
              </a:rPr>
              <a:t>such</a:t>
            </a:r>
            <a:r>
              <a:rPr lang="pt-PT" sz="1200" b="0" i="0" u="none" strike="noStrike" kern="1200" baseline="0" dirty="0">
                <a:solidFill>
                  <a:schemeClr val="tx1"/>
                </a:solidFill>
                <a:latin typeface="+mn-lt"/>
                <a:ea typeface="+mn-ea"/>
                <a:cs typeface="+mn-cs"/>
              </a:rPr>
              <a:t> a </a:t>
            </a:r>
            <a:r>
              <a:rPr lang="en-US" sz="1200" b="0" i="0" u="none" strike="noStrike" kern="1200" baseline="0" dirty="0">
                <a:solidFill>
                  <a:schemeClr val="tx1"/>
                </a:solidFill>
                <a:latin typeface="+mn-lt"/>
                <a:ea typeface="+mn-ea"/>
                <a:cs typeface="+mn-cs"/>
              </a:rPr>
              <a:t>distribution gap</a:t>
            </a:r>
          </a:p>
          <a:p>
            <a:r>
              <a:rPr lang="en-US" sz="1200" b="0" i="0" u="none" strike="noStrike" kern="1200" baseline="0" dirty="0">
                <a:solidFill>
                  <a:schemeClr val="tx1"/>
                </a:solidFill>
                <a:latin typeface="+mn-lt"/>
                <a:ea typeface="+mn-ea"/>
                <a:cs typeface="+mn-cs"/>
              </a:rPr>
              <a:t>*in between the high-density region and the approximated Pareto Fronts.</a:t>
            </a:r>
            <a:endParaRPr lang="pt-P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thought this could be the result of</a:t>
            </a:r>
          </a:p>
          <a:p>
            <a:pPr marL="171450" indent="-171450">
              <a:buFontTx/>
              <a:buChar char="-"/>
            </a:pPr>
            <a:r>
              <a:rPr lang="en-US" sz="1200" b="0" i="0" u="none" strike="noStrike" kern="1200" baseline="0" dirty="0">
                <a:solidFill>
                  <a:schemeClr val="tx1"/>
                </a:solidFill>
                <a:latin typeface="+mn-lt"/>
                <a:ea typeface="+mn-ea"/>
                <a:cs typeface="+mn-cs"/>
              </a:rPr>
              <a:t>insufficient iterations</a:t>
            </a:r>
          </a:p>
          <a:p>
            <a:pPr marL="171450" indent="-171450">
              <a:buFontTx/>
              <a:buChar char="-"/>
            </a:pPr>
            <a:r>
              <a:rPr lang="en-US" sz="1200" b="0" i="0" u="none" strike="noStrike" kern="1200" baseline="0" dirty="0">
                <a:solidFill>
                  <a:schemeClr val="tx1"/>
                </a:solidFill>
                <a:latin typeface="+mn-lt"/>
                <a:ea typeface="+mn-ea"/>
                <a:cs typeface="+mn-cs"/>
              </a:rPr>
              <a:t>insufficient population size</a:t>
            </a:r>
          </a:p>
          <a:p>
            <a:pPr marL="171450" indent="-171450">
              <a:buFontTx/>
              <a:buChar char="-"/>
            </a:pPr>
            <a:r>
              <a:rPr lang="en-US" sz="1200" b="0" i="0" u="none" strike="noStrike" kern="1200" baseline="0" dirty="0">
                <a:solidFill>
                  <a:schemeClr val="tx1"/>
                </a:solidFill>
                <a:latin typeface="+mn-lt"/>
                <a:ea typeface="+mn-ea"/>
                <a:cs typeface="+mn-cs"/>
              </a:rPr>
              <a:t>even intrinsic behaviors and heuristics used in evolutionary algorithms</a:t>
            </a:r>
          </a:p>
          <a:p>
            <a:pPr marL="171450" indent="-171450">
              <a:buFontTx/>
              <a:buChar char="-"/>
            </a:pPr>
            <a:endParaRPr lang="en-US" sz="1200" b="0" i="0" u="none" strike="noStrike" kern="1200" baseline="0" dirty="0">
              <a:solidFill>
                <a:schemeClr val="tx1"/>
              </a:solidFill>
              <a:latin typeface="+mn-lt"/>
              <a:ea typeface="+mn-ea"/>
              <a:cs typeface="+mn-cs"/>
            </a:endParaRPr>
          </a:p>
          <a:p>
            <a:pPr marL="0" indent="0">
              <a:buFontTx/>
              <a:buNone/>
            </a:pPr>
            <a:r>
              <a:rPr lang="en-US" sz="1200" b="0" i="0" u="none" strike="noStrike" kern="1200" baseline="0" dirty="0">
                <a:solidFill>
                  <a:schemeClr val="tx1"/>
                </a:solidFill>
                <a:latin typeface="+mn-lt"/>
                <a:ea typeface="+mn-ea"/>
                <a:cs typeface="+mn-cs"/>
              </a:rPr>
              <a:t>So we tested some more algorithms (after submitting the paper)</a:t>
            </a:r>
            <a:endParaRPr lang="pt-P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AA4223-CC27-493C-A732-4172AD441EF9}" type="slidenum">
              <a:rPr lang="en-GB" smtClean="0"/>
              <a:t>95</a:t>
            </a:fld>
            <a:endParaRPr lang="en-GB"/>
          </a:p>
        </p:txBody>
      </p:sp>
    </p:spTree>
    <p:extLst>
      <p:ext uri="{BB962C8B-B14F-4D97-AF65-F5344CB8AC3E}">
        <p14:creationId xmlns:p14="http://schemas.microsoft.com/office/powerpoint/2010/main" val="422130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CMA-ES - </a:t>
            </a:r>
            <a:r>
              <a:rPr lang="fr-FR" sz="1200" b="0" i="0" kern="1200" dirty="0">
                <a:solidFill>
                  <a:schemeClr val="tx1"/>
                </a:solidFill>
                <a:effectLst/>
                <a:latin typeface="+mn-lt"/>
                <a:ea typeface="+mn-ea"/>
                <a:cs typeface="+mn-cs"/>
              </a:rPr>
              <a:t>Covariance Matrix Adaptation Evolution </a:t>
            </a:r>
            <a:r>
              <a:rPr lang="fr-FR" sz="1200" b="0" i="0" kern="1200" dirty="0" err="1">
                <a:solidFill>
                  <a:schemeClr val="tx1"/>
                </a:solidFill>
                <a:effectLst/>
                <a:latin typeface="+mn-lt"/>
                <a:ea typeface="+mn-ea"/>
                <a:cs typeface="+mn-cs"/>
              </a:rPr>
              <a:t>Strategy</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96</a:t>
            </a:fld>
            <a:endParaRPr lang="en-GB"/>
          </a:p>
        </p:txBody>
      </p:sp>
    </p:spTree>
    <p:extLst>
      <p:ext uri="{BB962C8B-B14F-4D97-AF65-F5344CB8AC3E}">
        <p14:creationId xmlns:p14="http://schemas.microsoft.com/office/powerpoint/2010/main" val="37636420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CMA-ES - </a:t>
            </a:r>
            <a:r>
              <a:rPr lang="fr-FR" sz="1200" b="0" i="0" kern="1200" dirty="0">
                <a:solidFill>
                  <a:schemeClr val="tx1"/>
                </a:solidFill>
                <a:effectLst/>
                <a:latin typeface="+mn-lt"/>
                <a:ea typeface="+mn-ea"/>
                <a:cs typeface="+mn-cs"/>
              </a:rPr>
              <a:t>Covariance Matrix Adaptation Evolution </a:t>
            </a:r>
            <a:r>
              <a:rPr lang="fr-FR" sz="1200" b="0" i="0" kern="1200" dirty="0" err="1">
                <a:solidFill>
                  <a:schemeClr val="tx1"/>
                </a:solidFill>
                <a:effectLst/>
                <a:latin typeface="+mn-lt"/>
                <a:ea typeface="+mn-ea"/>
                <a:cs typeface="+mn-cs"/>
              </a:rPr>
              <a:t>Strategy</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To no </a:t>
            </a:r>
            <a:r>
              <a:rPr lang="fr-FR" sz="1200" b="0" i="0" kern="1200" dirty="0" err="1">
                <a:solidFill>
                  <a:schemeClr val="tx1"/>
                </a:solidFill>
                <a:effectLst/>
                <a:latin typeface="+mn-lt"/>
                <a:ea typeface="+mn-ea"/>
                <a:cs typeface="+mn-cs"/>
              </a:rPr>
              <a:t>avail</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97</a:t>
            </a:fld>
            <a:endParaRPr lang="en-GB"/>
          </a:p>
        </p:txBody>
      </p:sp>
    </p:spTree>
    <p:extLst>
      <p:ext uri="{BB962C8B-B14F-4D97-AF65-F5344CB8AC3E}">
        <p14:creationId xmlns:p14="http://schemas.microsoft.com/office/powerpoint/2010/main" val="17469538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GDE3 – 3rd </a:t>
            </a:r>
            <a:r>
              <a:rPr lang="pt-PT" dirty="0" err="1"/>
              <a:t>generation</a:t>
            </a:r>
            <a:r>
              <a:rPr lang="pt-PT" dirty="0"/>
              <a:t> </a:t>
            </a:r>
            <a:r>
              <a:rPr lang="pt-PT" dirty="0" err="1"/>
              <a:t>of</a:t>
            </a:r>
            <a:r>
              <a:rPr lang="pt-PT" dirty="0"/>
              <a:t> </a:t>
            </a:r>
            <a:r>
              <a:rPr lang="pt-PT" dirty="0" err="1"/>
              <a:t>Generalized</a:t>
            </a:r>
            <a:r>
              <a:rPr lang="pt-PT" dirty="0"/>
              <a:t> </a:t>
            </a:r>
            <a:r>
              <a:rPr lang="en-US" sz="1200" b="0" i="0" kern="1200" dirty="0">
                <a:solidFill>
                  <a:schemeClr val="tx1"/>
                </a:solidFill>
                <a:effectLst/>
                <a:latin typeface="+mn-lt"/>
                <a:ea typeface="+mn-ea"/>
                <a:cs typeface="+mn-cs"/>
              </a:rPr>
              <a:t>Differential Evolution</a:t>
            </a:r>
            <a:endParaRPr lang="en-GB" dirty="0"/>
          </a:p>
        </p:txBody>
      </p:sp>
      <p:sp>
        <p:nvSpPr>
          <p:cNvPr id="4" name="Slide Number Placeholder 3"/>
          <p:cNvSpPr>
            <a:spLocks noGrp="1"/>
          </p:cNvSpPr>
          <p:nvPr>
            <p:ph type="sldNum" sz="quarter" idx="5"/>
          </p:nvPr>
        </p:nvSpPr>
        <p:spPr/>
        <p:txBody>
          <a:bodyPr/>
          <a:lstStyle/>
          <a:p>
            <a:fld id="{5FAA4223-CC27-493C-A732-4172AD441EF9}" type="slidenum">
              <a:rPr lang="en-GB" smtClean="0"/>
              <a:t>98</a:t>
            </a:fld>
            <a:endParaRPr lang="en-GB"/>
          </a:p>
        </p:txBody>
      </p:sp>
    </p:spTree>
    <p:extLst>
      <p:ext uri="{BB962C8B-B14F-4D97-AF65-F5344CB8AC3E}">
        <p14:creationId xmlns:p14="http://schemas.microsoft.com/office/powerpoint/2010/main" val="39677370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GDE3 – 3rd </a:t>
            </a:r>
            <a:r>
              <a:rPr lang="pt-PT" dirty="0" err="1"/>
              <a:t>generation</a:t>
            </a:r>
            <a:r>
              <a:rPr lang="pt-PT" dirty="0"/>
              <a:t> </a:t>
            </a:r>
            <a:r>
              <a:rPr lang="pt-PT" dirty="0" err="1"/>
              <a:t>of</a:t>
            </a:r>
            <a:r>
              <a:rPr lang="pt-PT" dirty="0"/>
              <a:t> </a:t>
            </a:r>
            <a:r>
              <a:rPr lang="pt-PT" dirty="0" err="1"/>
              <a:t>Generalized</a:t>
            </a:r>
            <a:r>
              <a:rPr lang="pt-PT" dirty="0"/>
              <a:t> </a:t>
            </a:r>
            <a:r>
              <a:rPr lang="en-US" sz="1200" b="0" i="0" kern="1200" dirty="0">
                <a:solidFill>
                  <a:schemeClr val="tx1"/>
                </a:solidFill>
                <a:effectLst/>
                <a:latin typeface="+mn-lt"/>
                <a:ea typeface="+mn-ea"/>
                <a:cs typeface="+mn-cs"/>
              </a:rPr>
              <a:t>Differential Evolution</a:t>
            </a:r>
            <a:endParaRPr lang="en-GB" dirty="0"/>
          </a:p>
          <a:p>
            <a:r>
              <a:rPr lang="pt-PT" dirty="0" err="1"/>
              <a:t>Crossed</a:t>
            </a:r>
            <a:r>
              <a:rPr lang="pt-PT" dirty="0"/>
              <a:t> </a:t>
            </a:r>
            <a:r>
              <a:rPr lang="pt-PT" dirty="0" err="1"/>
              <a:t>the</a:t>
            </a:r>
            <a:r>
              <a:rPr lang="pt-PT" dirty="0"/>
              <a:t> gap, </a:t>
            </a:r>
            <a:r>
              <a:rPr lang="pt-PT" dirty="0" err="1"/>
              <a:t>but</a:t>
            </a:r>
            <a:r>
              <a:rPr lang="pt-PT" dirty="0"/>
              <a:t> </a:t>
            </a:r>
            <a:r>
              <a:rPr lang="pt-PT" dirty="0" err="1"/>
              <a:t>there</a:t>
            </a:r>
            <a:r>
              <a:rPr lang="pt-PT" dirty="0"/>
              <a:t> </a:t>
            </a:r>
            <a:r>
              <a:rPr lang="pt-PT" dirty="0" err="1"/>
              <a:t>is</a:t>
            </a:r>
            <a:r>
              <a:rPr lang="pt-PT" dirty="0"/>
              <a:t> </a:t>
            </a:r>
            <a:r>
              <a:rPr lang="pt-PT" dirty="0" err="1"/>
              <a:t>still</a:t>
            </a:r>
            <a:r>
              <a:rPr lang="pt-PT" dirty="0"/>
              <a:t> a </a:t>
            </a:r>
            <a:r>
              <a:rPr lang="pt-PT" dirty="0" err="1"/>
              <a:t>substatial</a:t>
            </a:r>
            <a:r>
              <a:rPr lang="pt-PT" dirty="0"/>
              <a:t> </a:t>
            </a:r>
            <a:r>
              <a:rPr lang="pt-PT" dirty="0" err="1"/>
              <a:t>part</a:t>
            </a:r>
            <a:r>
              <a:rPr lang="pt-PT" dirty="0"/>
              <a:t> </a:t>
            </a:r>
            <a:r>
              <a:rPr lang="pt-PT" dirty="0" err="1"/>
              <a:t>of</a:t>
            </a:r>
            <a:r>
              <a:rPr lang="pt-PT" dirty="0"/>
              <a:t> </a:t>
            </a:r>
            <a:r>
              <a:rPr lang="pt-PT" dirty="0" err="1"/>
              <a:t>the</a:t>
            </a:r>
            <a:r>
              <a:rPr lang="pt-PT" dirty="0"/>
              <a:t> gap to cover</a:t>
            </a:r>
          </a:p>
          <a:p>
            <a:r>
              <a:rPr lang="pt-PT" strike="sngStrike" dirty="0" err="1"/>
              <a:t>So</a:t>
            </a:r>
            <a:r>
              <a:rPr lang="pt-PT" strike="sngStrike" dirty="0"/>
              <a:t> we ran multiple algorithms for a long time, and we obtained this </a:t>
            </a:r>
            <a:r>
              <a:rPr lang="pt-PT" strike="sngStrike" dirty="0" err="1"/>
              <a:t>graph</a:t>
            </a:r>
            <a:r>
              <a:rPr lang="pt-PT" strike="sngStrike" dirty="0"/>
              <a:t>...</a:t>
            </a:r>
          </a:p>
          <a:p>
            <a:r>
              <a:rPr lang="pt-PT" strike="noStrike" dirty="0" err="1"/>
              <a:t>Just</a:t>
            </a:r>
            <a:r>
              <a:rPr lang="pt-PT" strike="noStrike" dirty="0"/>
              <a:t> </a:t>
            </a:r>
            <a:r>
              <a:rPr lang="pt-PT" strike="noStrike" dirty="0" err="1"/>
              <a:t>goes</a:t>
            </a:r>
            <a:r>
              <a:rPr lang="pt-PT" strike="noStrike" dirty="0"/>
              <a:t> to prove </a:t>
            </a:r>
            <a:r>
              <a:rPr lang="pt-PT" strike="noStrike" dirty="0" err="1"/>
              <a:t>the</a:t>
            </a:r>
            <a:r>
              <a:rPr lang="pt-PT" strike="noStrike" dirty="0"/>
              <a:t> </a:t>
            </a:r>
            <a:r>
              <a:rPr lang="pt-PT" strike="noStrike" dirty="0" err="1"/>
              <a:t>need</a:t>
            </a:r>
            <a:r>
              <a:rPr lang="pt-PT" strike="noStrike" dirty="0"/>
              <a:t> to </a:t>
            </a:r>
            <a:r>
              <a:rPr lang="pt-PT" strike="noStrike" dirty="0" err="1"/>
              <a:t>test</a:t>
            </a:r>
            <a:r>
              <a:rPr lang="pt-PT" strike="noStrike" dirty="0"/>
              <a:t> </a:t>
            </a:r>
            <a:r>
              <a:rPr lang="pt-PT" strike="noStrike" dirty="0" err="1"/>
              <a:t>multiple</a:t>
            </a:r>
            <a:r>
              <a:rPr lang="pt-PT" strike="noStrike" dirty="0"/>
              <a:t> </a:t>
            </a:r>
            <a:r>
              <a:rPr lang="pt-PT" strike="noStrike" dirty="0" err="1"/>
              <a:t>algorithms</a:t>
            </a:r>
            <a:r>
              <a:rPr lang="pt-PT" strike="noStrike" dirty="0"/>
              <a:t>.</a:t>
            </a:r>
            <a:endParaRPr lang="en-GB" strike="noStrike" dirty="0"/>
          </a:p>
        </p:txBody>
      </p:sp>
      <p:sp>
        <p:nvSpPr>
          <p:cNvPr id="4" name="Slide Number Placeholder 3"/>
          <p:cNvSpPr>
            <a:spLocks noGrp="1"/>
          </p:cNvSpPr>
          <p:nvPr>
            <p:ph type="sldNum" sz="quarter" idx="5"/>
          </p:nvPr>
        </p:nvSpPr>
        <p:spPr/>
        <p:txBody>
          <a:bodyPr/>
          <a:lstStyle/>
          <a:p>
            <a:fld id="{5FAA4223-CC27-493C-A732-4172AD441EF9}" type="slidenum">
              <a:rPr lang="en-GB" smtClean="0"/>
              <a:t>99</a:t>
            </a:fld>
            <a:endParaRPr lang="en-GB"/>
          </a:p>
        </p:txBody>
      </p:sp>
    </p:spTree>
    <p:extLst>
      <p:ext uri="{BB962C8B-B14F-4D97-AF65-F5344CB8AC3E}">
        <p14:creationId xmlns:p14="http://schemas.microsoft.com/office/powerpoint/2010/main" val="218283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B47F-08D1-4231-AB17-440671D033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2A60705-8659-4863-A2FA-690CD4A284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F07B4FF-23DF-4541-9057-ADF7BD3D0EA3}"/>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5" name="Footer Placeholder 4">
            <a:extLst>
              <a:ext uri="{FF2B5EF4-FFF2-40B4-BE49-F238E27FC236}">
                <a16:creationId xmlns:a16="http://schemas.microsoft.com/office/drawing/2014/main" id="{4F86D721-3305-4B19-A813-BDDC81C1E0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DC0176-74F0-403C-9F01-112FB206E15C}"/>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91338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6A7F-5056-496D-87A1-D65E6F1DDEF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011523-4059-4521-B420-2FB1FBF7D35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217DA6-3A08-4282-B10A-4E16C92A6787}"/>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5" name="Footer Placeholder 4">
            <a:extLst>
              <a:ext uri="{FF2B5EF4-FFF2-40B4-BE49-F238E27FC236}">
                <a16:creationId xmlns:a16="http://schemas.microsoft.com/office/drawing/2014/main" id="{3196A1F2-89EB-469C-B03A-854DDF6B04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CD6501-2FA7-4F75-8E07-DA5B5925EA87}"/>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81923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643DC4-8577-4C35-969B-E478029021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DE1F87-51F6-41B3-9351-8B3982B0430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306034-C15A-4237-8800-AEDEE0ECA4A6}"/>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5" name="Footer Placeholder 4">
            <a:extLst>
              <a:ext uri="{FF2B5EF4-FFF2-40B4-BE49-F238E27FC236}">
                <a16:creationId xmlns:a16="http://schemas.microsoft.com/office/drawing/2014/main" id="{9F0514C6-7E41-4B75-8B52-3466B4B5DF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313BDB-406B-4616-82CA-D88EFC4F5C99}"/>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40743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4A8E-B2C0-42A1-87D8-2BAD594CAC3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BCF1BB2-DDB6-4F4D-A056-40174FEB36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979896-4441-4BE5-BCC9-DA30BED18BAB}"/>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5" name="Footer Placeholder 4">
            <a:extLst>
              <a:ext uri="{FF2B5EF4-FFF2-40B4-BE49-F238E27FC236}">
                <a16:creationId xmlns:a16="http://schemas.microsoft.com/office/drawing/2014/main" id="{F2296866-8747-4017-A8A8-BE66AD09A7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E9AE25-25C5-4B9A-81AC-32CCF4C4CD7E}"/>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2561893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4502-4B9B-4F31-A3C0-E106B180ED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6D536C9-3460-449C-8D66-0A64A9DB21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FFEF25-B967-40D7-B79B-C47D43B53E4C}"/>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5" name="Footer Placeholder 4">
            <a:extLst>
              <a:ext uri="{FF2B5EF4-FFF2-40B4-BE49-F238E27FC236}">
                <a16:creationId xmlns:a16="http://schemas.microsoft.com/office/drawing/2014/main" id="{7AE99B22-9949-493F-A98F-2CC6EABA4D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670CFA-B07D-461C-80EC-021ED7EDE787}"/>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1062390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D873-A084-4C6E-9501-7921437FA41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E46FE52-3F20-4566-88C3-04CA104B073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5EA49CE-3EA1-4550-99A6-DF7211C3E2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25F9AC9-AB62-45E1-906E-72BD40EAA93F}"/>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6" name="Footer Placeholder 5">
            <a:extLst>
              <a:ext uri="{FF2B5EF4-FFF2-40B4-BE49-F238E27FC236}">
                <a16:creationId xmlns:a16="http://schemas.microsoft.com/office/drawing/2014/main" id="{CB3746C2-3E7D-4F7D-A70B-0C7874F37D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A62E97-2C14-47D6-8208-80C99E293CF4}"/>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193592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717A-AAED-4B14-A139-62E1E701416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5635D32-0FA0-48C0-8F93-76DE289365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2B6CB6-BF83-4CE0-B8F2-550840D9D5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6F9585C-82F7-4032-BBC6-8A99305697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DCE91A-47DE-4CAC-96DB-68CE1E1112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612FE7-0550-47E5-8C2A-73AF370B32E8}"/>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8" name="Footer Placeholder 7">
            <a:extLst>
              <a:ext uri="{FF2B5EF4-FFF2-40B4-BE49-F238E27FC236}">
                <a16:creationId xmlns:a16="http://schemas.microsoft.com/office/drawing/2014/main" id="{C0805166-C8F4-4AA5-9AEB-64602CBEC9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83ADD9B-FB52-4B9A-967B-936FEB37305C}"/>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57444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FA72-5215-4526-AEF4-96B12D220C6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D20923F-326C-4D23-8616-CF1663F7D28A}"/>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4" name="Footer Placeholder 3">
            <a:extLst>
              <a:ext uri="{FF2B5EF4-FFF2-40B4-BE49-F238E27FC236}">
                <a16:creationId xmlns:a16="http://schemas.microsoft.com/office/drawing/2014/main" id="{53FB4358-562C-4DD9-9CA1-12045C49FD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521D511-1708-4F81-B4E4-CD5167381A51}"/>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683053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DA32F3-3B5B-4831-9FE1-BD662DE44E5F}"/>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3" name="Footer Placeholder 2">
            <a:extLst>
              <a:ext uri="{FF2B5EF4-FFF2-40B4-BE49-F238E27FC236}">
                <a16:creationId xmlns:a16="http://schemas.microsoft.com/office/drawing/2014/main" id="{BE35972C-E535-45C9-A770-7D00BADFCE7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B4B2C68-33CE-4812-8847-B428E1CAD627}"/>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326303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6744-1B24-42C6-BEBE-B9ABB7C0E1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1C927F5-7FC6-4644-84EB-2536B76A5A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4D554C6-0C1B-46CC-AC47-8ED855897A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2400BC-77FA-4509-A2EF-B989D1BB7264}"/>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6" name="Footer Placeholder 5">
            <a:extLst>
              <a:ext uri="{FF2B5EF4-FFF2-40B4-BE49-F238E27FC236}">
                <a16:creationId xmlns:a16="http://schemas.microsoft.com/office/drawing/2014/main" id="{74B00EBB-70DF-41BF-A077-AD7E23201F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48F7EA-A965-4179-AB0A-C17C6C34E666}"/>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729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904-19A6-4B6B-A0B7-54F0A8941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07A07DC-E525-4BA9-A8DC-011FE8D7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7C8F719-F595-4A39-A4D1-933EEAE08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07FF43-F5CE-426B-9840-C81457AEA11E}"/>
              </a:ext>
            </a:extLst>
          </p:cNvPr>
          <p:cNvSpPr>
            <a:spLocks noGrp="1"/>
          </p:cNvSpPr>
          <p:nvPr>
            <p:ph type="dt" sz="half" idx="10"/>
          </p:nvPr>
        </p:nvSpPr>
        <p:spPr/>
        <p:txBody>
          <a:bodyPr/>
          <a:lstStyle/>
          <a:p>
            <a:fld id="{94795B03-097C-43D1-9978-B1D3EA46E872}" type="datetimeFigureOut">
              <a:rPr lang="en-GB" smtClean="0"/>
              <a:t>04/04/2019</a:t>
            </a:fld>
            <a:endParaRPr lang="en-GB"/>
          </a:p>
        </p:txBody>
      </p:sp>
      <p:sp>
        <p:nvSpPr>
          <p:cNvPr id="6" name="Footer Placeholder 5">
            <a:extLst>
              <a:ext uri="{FF2B5EF4-FFF2-40B4-BE49-F238E27FC236}">
                <a16:creationId xmlns:a16="http://schemas.microsoft.com/office/drawing/2014/main" id="{82EEDAF0-7078-4B71-BAFD-B6855729D2A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F04CB4-3652-43FC-BFAB-1E7D495A5438}"/>
              </a:ext>
            </a:extLst>
          </p:cNvPr>
          <p:cNvSpPr>
            <a:spLocks noGrp="1"/>
          </p:cNvSpPr>
          <p:nvPr>
            <p:ph type="sldNum" sz="quarter" idx="12"/>
          </p:nvPr>
        </p:nvSpPr>
        <p:spPr/>
        <p:txBody>
          <a:bodyPr/>
          <a:lstStyle/>
          <a:p>
            <a:fld id="{6F4C8C91-A21E-4167-A0F6-55AB92139825}" type="slidenum">
              <a:rPr lang="en-GB" smtClean="0"/>
              <a:t>‹#›</a:t>
            </a:fld>
            <a:endParaRPr lang="en-GB"/>
          </a:p>
        </p:txBody>
      </p:sp>
    </p:spTree>
    <p:extLst>
      <p:ext uri="{BB962C8B-B14F-4D97-AF65-F5344CB8AC3E}">
        <p14:creationId xmlns:p14="http://schemas.microsoft.com/office/powerpoint/2010/main" val="411023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8FF27-44A5-4D11-96F6-4DAC86ED4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BC62BE-B2A5-4001-B8F3-CB03AEEB8F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343FBB-3427-4F3D-BC95-9FD3F1F2D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795B03-097C-43D1-9978-B1D3EA46E872}" type="datetimeFigureOut">
              <a:rPr lang="en-GB" smtClean="0"/>
              <a:t>04/04/2019</a:t>
            </a:fld>
            <a:endParaRPr lang="en-GB"/>
          </a:p>
        </p:txBody>
      </p:sp>
      <p:sp>
        <p:nvSpPr>
          <p:cNvPr id="5" name="Footer Placeholder 4">
            <a:extLst>
              <a:ext uri="{FF2B5EF4-FFF2-40B4-BE49-F238E27FC236}">
                <a16:creationId xmlns:a16="http://schemas.microsoft.com/office/drawing/2014/main" id="{965B2372-7EAD-4081-BA9F-AA4F566EE9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DEB1FD7-71A1-405B-BFA5-90106AFD8D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C8C91-A21E-4167-A0F6-55AB92139825}" type="slidenum">
              <a:rPr lang="en-GB" smtClean="0"/>
              <a:t>‹#›</a:t>
            </a:fld>
            <a:endParaRPr lang="en-GB"/>
          </a:p>
        </p:txBody>
      </p:sp>
    </p:spTree>
    <p:extLst>
      <p:ext uri="{BB962C8B-B14F-4D97-AF65-F5344CB8AC3E}">
        <p14:creationId xmlns:p14="http://schemas.microsoft.com/office/powerpoint/2010/main" val="160718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catarina.belem@tecnico.ulisboa.pt" TargetMode="External"/><Relationship Id="rId7"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antonio.Menezes.leitao@tecnico.ulisboa.pt"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25.png"/><Relationship Id="rId9" Type="http://schemas.openxmlformats.org/officeDocument/2006/relationships/image" Target="../media/image20.png"/><Relationship Id="rId1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19.xml"/><Relationship Id="rId16" Type="http://schemas.openxmlformats.org/officeDocument/2006/relationships/image" Target="../media/image39.svg"/><Relationship Id="rId1" Type="http://schemas.openxmlformats.org/officeDocument/2006/relationships/slideLayout" Target="../slideLayouts/slideLayout6.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24.xml"/><Relationship Id="rId16"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29.svg"/><Relationship Id="rId11" Type="http://schemas.openxmlformats.org/officeDocument/2006/relationships/image" Target="../media/image41.png"/><Relationship Id="rId5" Type="http://schemas.openxmlformats.org/officeDocument/2006/relationships/image" Target="../media/image34.png"/><Relationship Id="rId15" Type="http://schemas.openxmlformats.org/officeDocument/2006/relationships/image" Target="../media/image26.png"/><Relationship Id="rId10" Type="http://schemas.openxmlformats.org/officeDocument/2006/relationships/image" Target="../media/image36.svg"/><Relationship Id="rId4" Type="http://schemas.openxmlformats.org/officeDocument/2006/relationships/image" Target="../media/image33.svg"/><Relationship Id="rId9" Type="http://schemas.openxmlformats.org/officeDocument/2006/relationships/image" Target="../media/image35.png"/><Relationship Id="rId14" Type="http://schemas.openxmlformats.org/officeDocument/2006/relationships/image" Target="../media/image4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3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53.png"/><Relationship Id="rId4" Type="http://schemas.openxmlformats.org/officeDocument/2006/relationships/image" Target="../media/image29.svg"/></Relationships>
</file>

<file path=ppt/slides/_rels/slide3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6.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53.png"/><Relationship Id="rId4" Type="http://schemas.openxmlformats.org/officeDocument/2006/relationships/image" Target="../media/image57.svg"/></Relationships>
</file>

<file path=ppt/slides/_rels/slide3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34.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64.png"/><Relationship Id="rId12" Type="http://schemas.openxmlformats.org/officeDocument/2006/relationships/image" Target="../media/image55.sv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66.png"/><Relationship Id="rId5" Type="http://schemas.openxmlformats.org/officeDocument/2006/relationships/image" Target="../media/image53.png"/><Relationship Id="rId10" Type="http://schemas.openxmlformats.org/officeDocument/2006/relationships/image" Target="../media/image65.svg"/><Relationship Id="rId4" Type="http://schemas.openxmlformats.org/officeDocument/2006/relationships/image" Target="../media/image29.svg"/><Relationship Id="rId9"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65.svg"/><Relationship Id="rId3"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9.svg"/><Relationship Id="rId11" Type="http://schemas.openxmlformats.org/officeDocument/2006/relationships/image" Target="../media/image63.svg"/><Relationship Id="rId5" Type="http://schemas.openxmlformats.org/officeDocument/2006/relationships/image" Target="../media/image52.png"/><Relationship Id="rId10"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6.png"/><Relationship Id="rId14" Type="http://schemas.openxmlformats.org/officeDocument/2006/relationships/image" Target="../media/image62.png"/></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68.png"/><Relationship Id="rId7"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31.svg"/><Relationship Id="rId9"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67.png"/><Relationship Id="rId7" Type="http://schemas.openxmlformats.org/officeDocument/2006/relationships/image" Target="../media/image52.png"/><Relationship Id="rId12" Type="http://schemas.openxmlformats.org/officeDocument/2006/relationships/image" Target="../media/image31.sv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36.svg"/><Relationship Id="rId11" Type="http://schemas.openxmlformats.org/officeDocument/2006/relationships/image" Target="../media/image68.png"/><Relationship Id="rId5" Type="http://schemas.openxmlformats.org/officeDocument/2006/relationships/image" Target="../media/image69.png"/><Relationship Id="rId10" Type="http://schemas.openxmlformats.org/officeDocument/2006/relationships/image" Target="../media/image27.svg"/><Relationship Id="rId4" Type="http://schemas.openxmlformats.org/officeDocument/2006/relationships/image" Target="../media/image55.svg"/><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27.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53.png"/><Relationship Id="rId5" Type="http://schemas.openxmlformats.org/officeDocument/2006/relationships/image" Target="../media/image68.png"/><Relationship Id="rId10" Type="http://schemas.openxmlformats.org/officeDocument/2006/relationships/image" Target="../media/image29.svg"/><Relationship Id="rId4" Type="http://schemas.openxmlformats.org/officeDocument/2006/relationships/image" Target="../media/image55.svg"/><Relationship Id="rId9" Type="http://schemas.openxmlformats.org/officeDocument/2006/relationships/image" Target="../media/image52.png"/><Relationship Id="rId14" Type="http://schemas.openxmlformats.org/officeDocument/2006/relationships/image" Target="../media/image33.svg"/></Relationships>
</file>

<file path=ppt/slides/_rels/slide3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53.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29.svg"/><Relationship Id="rId2" Type="http://schemas.openxmlformats.org/officeDocument/2006/relationships/notesSlide" Target="../notesSlides/notesSlide39.xml"/><Relationship Id="rId16" Type="http://schemas.openxmlformats.org/officeDocument/2006/relationships/image" Target="../media/image72.sv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52.png"/><Relationship Id="rId5" Type="http://schemas.openxmlformats.org/officeDocument/2006/relationships/image" Target="../media/image68.png"/><Relationship Id="rId15" Type="http://schemas.openxmlformats.org/officeDocument/2006/relationships/image" Target="../media/image71.png"/><Relationship Id="rId10" Type="http://schemas.openxmlformats.org/officeDocument/2006/relationships/image" Target="../media/image33.svg"/><Relationship Id="rId4" Type="http://schemas.openxmlformats.org/officeDocument/2006/relationships/image" Target="../media/image55.svg"/><Relationship Id="rId9" Type="http://schemas.openxmlformats.org/officeDocument/2006/relationships/image" Target="../media/image70.png"/><Relationship Id="rId1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84.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84.jpeg"/></Relationships>
</file>

<file path=ppt/slides/_rels/slide5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56.xml"/><Relationship Id="rId16"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5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57.xml"/><Relationship Id="rId16"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103.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58.xml"/><Relationship Id="rId16"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5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103.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59.xml"/><Relationship Id="rId16"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103.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60.xml"/><Relationship Id="rId16"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6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103.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103.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6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103.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6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03.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03.png"/><Relationship Id="rId7"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03.png"/><Relationship Id="rId7"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6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03.png"/><Relationship Id="rId7"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6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03.png"/><Relationship Id="rId7"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90.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8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comments" Target="../comments/comment6.xm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comments" Target="../comments/comment10.xml"/></Relationships>
</file>

<file path=ppt/slides/_rels/slide92.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EB29-9F15-410E-B8DB-2D07A7A4E732}"/>
              </a:ext>
            </a:extLst>
          </p:cNvPr>
          <p:cNvSpPr>
            <a:spLocks noGrp="1"/>
          </p:cNvSpPr>
          <p:nvPr>
            <p:ph type="ctrTitle"/>
          </p:nvPr>
        </p:nvSpPr>
        <p:spPr>
          <a:xfrm>
            <a:off x="0" y="1588780"/>
            <a:ext cx="12192000" cy="2387600"/>
          </a:xfrm>
        </p:spPr>
        <p:txBody>
          <a:bodyPr/>
          <a:lstStyle/>
          <a:p>
            <a:r>
              <a:rPr lang="en-GB" dirty="0"/>
              <a:t>Conflicting Goals in Architecture</a:t>
            </a:r>
            <a:br>
              <a:rPr lang="en-GB" dirty="0"/>
            </a:br>
            <a:r>
              <a:rPr lang="en-GB" sz="4000" dirty="0"/>
              <a:t>A Study on Multi-Objective Optimization</a:t>
            </a:r>
            <a:endParaRPr lang="en-GB" dirty="0"/>
          </a:p>
        </p:txBody>
      </p:sp>
      <p:pic>
        <p:nvPicPr>
          <p:cNvPr id="4" name="Picture 2" descr="INESC-ID">
            <a:extLst>
              <a:ext uri="{FF2B5EF4-FFF2-40B4-BE49-F238E27FC236}">
                <a16:creationId xmlns:a16="http://schemas.microsoft.com/office/drawing/2014/main" id="{6C5745DD-2726-4368-8DC1-C50F387FF0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5917" y="110202"/>
            <a:ext cx="2552700" cy="12474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m para tecnico logotipo">
            <a:extLst>
              <a:ext uri="{FF2B5EF4-FFF2-40B4-BE49-F238E27FC236}">
                <a16:creationId xmlns:a16="http://schemas.microsoft.com/office/drawing/2014/main" id="{CAB778B5-0D67-4AEC-A74B-C200324C66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53"/>
          <a:stretch/>
        </p:blipFill>
        <p:spPr bwMode="auto">
          <a:xfrm>
            <a:off x="424872" y="247010"/>
            <a:ext cx="2654368" cy="1110613"/>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1B6B8E01-92B8-490A-B472-E78AE6321554}"/>
              </a:ext>
            </a:extLst>
          </p:cNvPr>
          <p:cNvSpPr txBox="1">
            <a:spLocks/>
          </p:cNvSpPr>
          <p:nvPr/>
        </p:nvSpPr>
        <p:spPr>
          <a:xfrm>
            <a:off x="0" y="3989123"/>
            <a:ext cx="12192000" cy="4784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t>April 2019</a:t>
            </a:r>
          </a:p>
        </p:txBody>
      </p:sp>
      <p:pic>
        <p:nvPicPr>
          <p:cNvPr id="8" name="Picture 7" descr="A close up of a logo&#10;&#10;Description automatically generated">
            <a:extLst>
              <a:ext uri="{FF2B5EF4-FFF2-40B4-BE49-F238E27FC236}">
                <a16:creationId xmlns:a16="http://schemas.microsoft.com/office/drawing/2014/main" id="{F381F5BE-45A4-4170-A370-DC1A73A334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3871" y="395770"/>
            <a:ext cx="1793577" cy="813091"/>
          </a:xfrm>
          <a:prstGeom prst="rect">
            <a:avLst/>
          </a:prstGeom>
        </p:spPr>
      </p:pic>
      <p:pic>
        <p:nvPicPr>
          <p:cNvPr id="9" name="Picture 8" descr="Resultado de imagem para U lisboa">
            <a:extLst>
              <a:ext uri="{FF2B5EF4-FFF2-40B4-BE49-F238E27FC236}">
                <a16:creationId xmlns:a16="http://schemas.microsoft.com/office/drawing/2014/main" id="{A0AD7F46-AA6A-45E3-9378-4D3EE289A9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5294" y="121115"/>
            <a:ext cx="3771900" cy="1362402"/>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440A660D-0F7B-45FF-AABD-1716B7DA50C0}"/>
              </a:ext>
            </a:extLst>
          </p:cNvPr>
          <p:cNvSpPr txBox="1">
            <a:spLocks/>
          </p:cNvSpPr>
          <p:nvPr/>
        </p:nvSpPr>
        <p:spPr>
          <a:xfrm>
            <a:off x="-42530" y="4521988"/>
            <a:ext cx="12234529" cy="956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Catarina </a:t>
            </a:r>
            <a:r>
              <a:rPr lang="en-GB" dirty="0" err="1"/>
              <a:t>Belém</a:t>
            </a:r>
            <a:endParaRPr lang="en-GB" dirty="0"/>
          </a:p>
          <a:p>
            <a:r>
              <a:rPr lang="en-GB" dirty="0"/>
              <a:t> António Menezes </a:t>
            </a:r>
            <a:r>
              <a:rPr lang="en-GB" dirty="0" err="1"/>
              <a:t>Leitão</a:t>
            </a:r>
            <a:endParaRPr lang="en-GB" dirty="0"/>
          </a:p>
          <a:p>
            <a:endParaRPr lang="en-GB" dirty="0"/>
          </a:p>
        </p:txBody>
      </p:sp>
      <p:sp>
        <p:nvSpPr>
          <p:cNvPr id="12" name="Subtitle 2">
            <a:extLst>
              <a:ext uri="{FF2B5EF4-FFF2-40B4-BE49-F238E27FC236}">
                <a16:creationId xmlns:a16="http://schemas.microsoft.com/office/drawing/2014/main" id="{02194117-74AE-4A0A-8809-3B85BEFD005B}"/>
              </a:ext>
            </a:extLst>
          </p:cNvPr>
          <p:cNvSpPr txBox="1">
            <a:spLocks/>
          </p:cNvSpPr>
          <p:nvPr/>
        </p:nvSpPr>
        <p:spPr>
          <a:xfrm>
            <a:off x="0" y="5921386"/>
            <a:ext cx="12192000" cy="9211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900" dirty="0"/>
              <a:t>Presented by:</a:t>
            </a:r>
          </a:p>
          <a:p>
            <a:r>
              <a:rPr lang="en-GB" sz="1900" dirty="0"/>
              <a:t>Inês Caetano &amp; Renata Castelo Branco</a:t>
            </a:r>
          </a:p>
          <a:p>
            <a:endParaRPr lang="en-GB" sz="1900" dirty="0"/>
          </a:p>
        </p:txBody>
      </p:sp>
    </p:spTree>
    <p:extLst>
      <p:ext uri="{BB962C8B-B14F-4D97-AF65-F5344CB8AC3E}">
        <p14:creationId xmlns:p14="http://schemas.microsoft.com/office/powerpoint/2010/main" val="581557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0655454"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6" name="Picture 12" descr="Imagem relacionada">
            <a:extLst>
              <a:ext uri="{FF2B5EF4-FFF2-40B4-BE49-F238E27FC236}">
                <a16:creationId xmlns:a16="http://schemas.microsoft.com/office/drawing/2014/main" id="{9E03965F-C02A-43C5-B8E6-F2E5011880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9467"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ara png problem icon">
            <a:extLst>
              <a:ext uri="{FF2B5EF4-FFF2-40B4-BE49-F238E27FC236}">
                <a16:creationId xmlns:a16="http://schemas.microsoft.com/office/drawing/2014/main" id="{740D5A96-47C3-4ADD-9F14-17933EFA9E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129"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pic>
        <p:nvPicPr>
          <p:cNvPr id="1034" name="Picture 10" descr="Resultado de imagem para png time icon">
            <a:extLst>
              <a:ext uri="{FF2B5EF4-FFF2-40B4-BE49-F238E27FC236}">
                <a16:creationId xmlns:a16="http://schemas.microsoft.com/office/drawing/2014/main" id="{003B6C91-B062-4130-8CB8-BDA74E5C50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4143"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m para png complexity icon">
            <a:extLst>
              <a:ext uri="{FF2B5EF4-FFF2-40B4-BE49-F238E27FC236}">
                <a16:creationId xmlns:a16="http://schemas.microsoft.com/office/drawing/2014/main" id="{0A9DDECD-17B9-477D-856A-C216C99BF0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805"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9756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35" y="728222"/>
            <a:ext cx="11695530" cy="6091678"/>
          </a:xfrm>
          <a:prstGeom prst="rect">
            <a:avLst/>
          </a:prstGeom>
        </p:spPr>
      </p:pic>
      <p:sp>
        <p:nvSpPr>
          <p:cNvPr id="5" name="Title 1">
            <a:extLst>
              <a:ext uri="{FF2B5EF4-FFF2-40B4-BE49-F238E27FC236}">
                <a16:creationId xmlns:a16="http://schemas.microsoft.com/office/drawing/2014/main" id="{D87FFA41-E32A-4AA6-995C-63B247B6A14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Results</a:t>
            </a:r>
          </a:p>
        </p:txBody>
      </p:sp>
      <p:sp>
        <p:nvSpPr>
          <p:cNvPr id="3" name="Rectangle 2">
            <a:extLst>
              <a:ext uri="{FF2B5EF4-FFF2-40B4-BE49-F238E27FC236}">
                <a16:creationId xmlns:a16="http://schemas.microsoft.com/office/drawing/2014/main" id="{287FA8A8-AC07-4113-9438-5260CE197AF2}"/>
              </a:ext>
            </a:extLst>
          </p:cNvPr>
          <p:cNvSpPr/>
          <p:nvPr/>
        </p:nvSpPr>
        <p:spPr>
          <a:xfrm>
            <a:off x="12508042" y="1717768"/>
            <a:ext cx="2954655" cy="369332"/>
          </a:xfrm>
          <a:prstGeom prst="rect">
            <a:avLst/>
          </a:prstGeom>
        </p:spPr>
        <p:txBody>
          <a:bodyPr wrap="none">
            <a:spAutoFit/>
          </a:bodyPr>
          <a:lstStyle/>
          <a:p>
            <a:r>
              <a:rPr lang="en-GB" dirty="0"/>
              <a:t>0.9218245085248372	</a:t>
            </a:r>
          </a:p>
        </p:txBody>
      </p:sp>
      <p:sp>
        <p:nvSpPr>
          <p:cNvPr id="6" name="Rectangle 5">
            <a:extLst>
              <a:ext uri="{FF2B5EF4-FFF2-40B4-BE49-F238E27FC236}">
                <a16:creationId xmlns:a16="http://schemas.microsoft.com/office/drawing/2014/main" id="{0A5E110F-7CEF-4439-B4DD-34689437F39D}"/>
              </a:ext>
            </a:extLst>
          </p:cNvPr>
          <p:cNvSpPr/>
          <p:nvPr/>
        </p:nvSpPr>
        <p:spPr>
          <a:xfrm>
            <a:off x="12508042" y="5449654"/>
            <a:ext cx="1997663" cy="369332"/>
          </a:xfrm>
          <a:prstGeom prst="rect">
            <a:avLst/>
          </a:prstGeom>
        </p:spPr>
        <p:txBody>
          <a:bodyPr wrap="none">
            <a:spAutoFit/>
          </a:bodyPr>
          <a:lstStyle/>
          <a:p>
            <a:r>
              <a:rPr lang="en-GB" dirty="0"/>
              <a:t>36.2662398087506</a:t>
            </a:r>
          </a:p>
        </p:txBody>
      </p:sp>
      <p:sp>
        <p:nvSpPr>
          <p:cNvPr id="7" name="Rectangle 6">
            <a:extLst>
              <a:ext uri="{FF2B5EF4-FFF2-40B4-BE49-F238E27FC236}">
                <a16:creationId xmlns:a16="http://schemas.microsoft.com/office/drawing/2014/main" id="{F70D6712-4638-472B-878B-3C0C5559E175}"/>
              </a:ext>
            </a:extLst>
          </p:cNvPr>
          <p:cNvSpPr/>
          <p:nvPr/>
        </p:nvSpPr>
        <p:spPr>
          <a:xfrm>
            <a:off x="-3270697" y="2274838"/>
            <a:ext cx="2954655" cy="3139321"/>
          </a:xfrm>
          <a:prstGeom prst="rect">
            <a:avLst/>
          </a:prstGeom>
        </p:spPr>
        <p:txBody>
          <a:bodyPr wrap="none">
            <a:spAutoFit/>
          </a:bodyPr>
          <a:lstStyle/>
          <a:p>
            <a:r>
              <a:rPr lang="en-GB" dirty="0"/>
              <a:t>1.3087223923156133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0.0</a:t>
            </a:r>
          </a:p>
        </p:txBody>
      </p:sp>
    </p:spTree>
    <p:extLst>
      <p:ext uri="{BB962C8B-B14F-4D97-AF65-F5344CB8AC3E}">
        <p14:creationId xmlns:p14="http://schemas.microsoft.com/office/powerpoint/2010/main" val="31801883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35" y="728222"/>
            <a:ext cx="11695530" cy="6091678"/>
          </a:xfrm>
          <a:prstGeom prst="rect">
            <a:avLst/>
          </a:prstGeom>
        </p:spPr>
      </p:pic>
      <p:sp>
        <p:nvSpPr>
          <p:cNvPr id="5" name="Title 1">
            <a:extLst>
              <a:ext uri="{FF2B5EF4-FFF2-40B4-BE49-F238E27FC236}">
                <a16:creationId xmlns:a16="http://schemas.microsoft.com/office/drawing/2014/main" id="{D87FFA41-E32A-4AA6-995C-63B247B6A14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Results</a:t>
            </a:r>
          </a:p>
        </p:txBody>
      </p:sp>
      <p:sp>
        <p:nvSpPr>
          <p:cNvPr id="13" name="TextBox 12">
            <a:extLst>
              <a:ext uri="{FF2B5EF4-FFF2-40B4-BE49-F238E27FC236}">
                <a16:creationId xmlns:a16="http://schemas.microsoft.com/office/drawing/2014/main" id="{C524C3B9-FCF0-4E0A-85AE-DF42294771F4}"/>
              </a:ext>
            </a:extLst>
          </p:cNvPr>
          <p:cNvSpPr txBox="1"/>
          <p:nvPr/>
        </p:nvSpPr>
        <p:spPr>
          <a:xfrm>
            <a:off x="4419066" y="1311244"/>
            <a:ext cx="3183949" cy="400110"/>
          </a:xfrm>
          <a:prstGeom prst="rect">
            <a:avLst/>
          </a:prstGeom>
          <a:noFill/>
        </p:spPr>
        <p:txBody>
          <a:bodyPr wrap="none" rtlCol="0">
            <a:spAutoFit/>
          </a:bodyPr>
          <a:lstStyle/>
          <a:p>
            <a:r>
              <a:rPr lang="en-GB" sz="2000" dirty="0"/>
              <a:t>Structural Efficiency increase</a:t>
            </a:r>
          </a:p>
        </p:txBody>
      </p:sp>
      <p:sp>
        <p:nvSpPr>
          <p:cNvPr id="3" name="Rectangle 2">
            <a:extLst>
              <a:ext uri="{FF2B5EF4-FFF2-40B4-BE49-F238E27FC236}">
                <a16:creationId xmlns:a16="http://schemas.microsoft.com/office/drawing/2014/main" id="{287FA8A8-AC07-4113-9438-5260CE197AF2}"/>
              </a:ext>
            </a:extLst>
          </p:cNvPr>
          <p:cNvSpPr/>
          <p:nvPr/>
        </p:nvSpPr>
        <p:spPr>
          <a:xfrm>
            <a:off x="12508042" y="1717768"/>
            <a:ext cx="2954655" cy="369332"/>
          </a:xfrm>
          <a:prstGeom prst="rect">
            <a:avLst/>
          </a:prstGeom>
        </p:spPr>
        <p:txBody>
          <a:bodyPr wrap="none">
            <a:spAutoFit/>
          </a:bodyPr>
          <a:lstStyle/>
          <a:p>
            <a:r>
              <a:rPr lang="en-GB" dirty="0"/>
              <a:t>0.9218245085248372	</a:t>
            </a:r>
          </a:p>
        </p:txBody>
      </p:sp>
      <p:sp>
        <p:nvSpPr>
          <p:cNvPr id="6" name="Rectangle 5">
            <a:extLst>
              <a:ext uri="{FF2B5EF4-FFF2-40B4-BE49-F238E27FC236}">
                <a16:creationId xmlns:a16="http://schemas.microsoft.com/office/drawing/2014/main" id="{0A5E110F-7CEF-4439-B4DD-34689437F39D}"/>
              </a:ext>
            </a:extLst>
          </p:cNvPr>
          <p:cNvSpPr/>
          <p:nvPr/>
        </p:nvSpPr>
        <p:spPr>
          <a:xfrm>
            <a:off x="12508042" y="5449654"/>
            <a:ext cx="1997663" cy="369332"/>
          </a:xfrm>
          <a:prstGeom prst="rect">
            <a:avLst/>
          </a:prstGeom>
        </p:spPr>
        <p:txBody>
          <a:bodyPr wrap="none">
            <a:spAutoFit/>
          </a:bodyPr>
          <a:lstStyle/>
          <a:p>
            <a:r>
              <a:rPr lang="en-GB" dirty="0"/>
              <a:t>36.2662398087506</a:t>
            </a:r>
          </a:p>
        </p:txBody>
      </p:sp>
      <p:sp>
        <p:nvSpPr>
          <p:cNvPr id="7" name="Rectangle 6">
            <a:extLst>
              <a:ext uri="{FF2B5EF4-FFF2-40B4-BE49-F238E27FC236}">
                <a16:creationId xmlns:a16="http://schemas.microsoft.com/office/drawing/2014/main" id="{F70D6712-4638-472B-878B-3C0C5559E175}"/>
              </a:ext>
            </a:extLst>
          </p:cNvPr>
          <p:cNvSpPr/>
          <p:nvPr/>
        </p:nvSpPr>
        <p:spPr>
          <a:xfrm>
            <a:off x="-3270697" y="2274838"/>
            <a:ext cx="2954655" cy="3139321"/>
          </a:xfrm>
          <a:prstGeom prst="rect">
            <a:avLst/>
          </a:prstGeom>
        </p:spPr>
        <p:txBody>
          <a:bodyPr wrap="none">
            <a:spAutoFit/>
          </a:bodyPr>
          <a:lstStyle/>
          <a:p>
            <a:r>
              <a:rPr lang="en-GB" dirty="0"/>
              <a:t>1.3087223923156133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0.0</a:t>
            </a:r>
          </a:p>
        </p:txBody>
      </p:sp>
      <p:cxnSp>
        <p:nvCxnSpPr>
          <p:cNvPr id="14" name="Straight Arrow Connector 13">
            <a:extLst>
              <a:ext uri="{FF2B5EF4-FFF2-40B4-BE49-F238E27FC236}">
                <a16:creationId xmlns:a16="http://schemas.microsoft.com/office/drawing/2014/main" id="{7C1AD3F3-B8FD-4C71-AB7C-0DB7EE39B818}"/>
              </a:ext>
            </a:extLst>
          </p:cNvPr>
          <p:cNvCxnSpPr>
            <a:cxnSpLocks/>
          </p:cNvCxnSpPr>
          <p:nvPr/>
        </p:nvCxnSpPr>
        <p:spPr>
          <a:xfrm>
            <a:off x="2438400" y="1711354"/>
            <a:ext cx="7315200"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44773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35" y="728222"/>
            <a:ext cx="11695530" cy="6091678"/>
          </a:xfrm>
          <a:prstGeom prst="rect">
            <a:avLst/>
          </a:prstGeom>
        </p:spPr>
      </p:pic>
      <p:sp>
        <p:nvSpPr>
          <p:cNvPr id="5" name="Title 1">
            <a:extLst>
              <a:ext uri="{FF2B5EF4-FFF2-40B4-BE49-F238E27FC236}">
                <a16:creationId xmlns:a16="http://schemas.microsoft.com/office/drawing/2014/main" id="{D87FFA41-E32A-4AA6-995C-63B247B6A14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Results</a:t>
            </a:r>
          </a:p>
        </p:txBody>
      </p:sp>
      <p:cxnSp>
        <p:nvCxnSpPr>
          <p:cNvPr id="9" name="Straight Arrow Connector 8">
            <a:extLst>
              <a:ext uri="{FF2B5EF4-FFF2-40B4-BE49-F238E27FC236}">
                <a16:creationId xmlns:a16="http://schemas.microsoft.com/office/drawing/2014/main" id="{F5FB8B80-00BE-4B0A-A844-3C2DB6A83E71}"/>
              </a:ext>
            </a:extLst>
          </p:cNvPr>
          <p:cNvCxnSpPr>
            <a:cxnSpLocks/>
          </p:cNvCxnSpPr>
          <p:nvPr/>
        </p:nvCxnSpPr>
        <p:spPr>
          <a:xfrm>
            <a:off x="2438400" y="6438900"/>
            <a:ext cx="7315200" cy="0"/>
          </a:xfrm>
          <a:prstGeom prst="straightConnector1">
            <a:avLst/>
          </a:prstGeom>
          <a:ln w="5715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11E74A7A-9048-46F1-BA82-59E18D559BDA}"/>
              </a:ext>
            </a:extLst>
          </p:cNvPr>
          <p:cNvSpPr txBox="1"/>
          <p:nvPr/>
        </p:nvSpPr>
        <p:spPr>
          <a:xfrm>
            <a:off x="4978133" y="6038790"/>
            <a:ext cx="3069943" cy="400110"/>
          </a:xfrm>
          <a:prstGeom prst="rect">
            <a:avLst/>
          </a:prstGeom>
          <a:noFill/>
        </p:spPr>
        <p:txBody>
          <a:bodyPr wrap="none" rtlCol="0">
            <a:spAutoFit/>
          </a:bodyPr>
          <a:lstStyle/>
          <a:p>
            <a:r>
              <a:rPr lang="en-GB" sz="2000" dirty="0"/>
              <a:t>Attractor Distance decrease</a:t>
            </a:r>
          </a:p>
        </p:txBody>
      </p:sp>
      <p:cxnSp>
        <p:nvCxnSpPr>
          <p:cNvPr id="12" name="Straight Arrow Connector 11">
            <a:extLst>
              <a:ext uri="{FF2B5EF4-FFF2-40B4-BE49-F238E27FC236}">
                <a16:creationId xmlns:a16="http://schemas.microsoft.com/office/drawing/2014/main" id="{7C1AD3F3-B8FD-4C71-AB7C-0DB7EE39B818}"/>
              </a:ext>
            </a:extLst>
          </p:cNvPr>
          <p:cNvCxnSpPr>
            <a:cxnSpLocks/>
          </p:cNvCxnSpPr>
          <p:nvPr/>
        </p:nvCxnSpPr>
        <p:spPr>
          <a:xfrm>
            <a:off x="2438400" y="1711354"/>
            <a:ext cx="7315200"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C524C3B9-FCF0-4E0A-85AE-DF42294771F4}"/>
              </a:ext>
            </a:extLst>
          </p:cNvPr>
          <p:cNvSpPr txBox="1"/>
          <p:nvPr/>
        </p:nvSpPr>
        <p:spPr>
          <a:xfrm>
            <a:off x="4419066" y="1311244"/>
            <a:ext cx="3183949" cy="400110"/>
          </a:xfrm>
          <a:prstGeom prst="rect">
            <a:avLst/>
          </a:prstGeom>
          <a:noFill/>
        </p:spPr>
        <p:txBody>
          <a:bodyPr wrap="none" rtlCol="0">
            <a:spAutoFit/>
          </a:bodyPr>
          <a:lstStyle/>
          <a:p>
            <a:r>
              <a:rPr lang="en-GB" sz="2000" dirty="0"/>
              <a:t>Structural Efficiency increase</a:t>
            </a:r>
          </a:p>
        </p:txBody>
      </p:sp>
      <p:sp>
        <p:nvSpPr>
          <p:cNvPr id="3" name="Rectangle 2">
            <a:extLst>
              <a:ext uri="{FF2B5EF4-FFF2-40B4-BE49-F238E27FC236}">
                <a16:creationId xmlns:a16="http://schemas.microsoft.com/office/drawing/2014/main" id="{287FA8A8-AC07-4113-9438-5260CE197AF2}"/>
              </a:ext>
            </a:extLst>
          </p:cNvPr>
          <p:cNvSpPr/>
          <p:nvPr/>
        </p:nvSpPr>
        <p:spPr>
          <a:xfrm>
            <a:off x="12508042" y="1717768"/>
            <a:ext cx="2954655" cy="369332"/>
          </a:xfrm>
          <a:prstGeom prst="rect">
            <a:avLst/>
          </a:prstGeom>
        </p:spPr>
        <p:txBody>
          <a:bodyPr wrap="none">
            <a:spAutoFit/>
          </a:bodyPr>
          <a:lstStyle/>
          <a:p>
            <a:r>
              <a:rPr lang="en-GB" dirty="0"/>
              <a:t>0.9218245085248372	</a:t>
            </a:r>
          </a:p>
        </p:txBody>
      </p:sp>
      <p:sp>
        <p:nvSpPr>
          <p:cNvPr id="6" name="Rectangle 5">
            <a:extLst>
              <a:ext uri="{FF2B5EF4-FFF2-40B4-BE49-F238E27FC236}">
                <a16:creationId xmlns:a16="http://schemas.microsoft.com/office/drawing/2014/main" id="{0A5E110F-7CEF-4439-B4DD-34689437F39D}"/>
              </a:ext>
            </a:extLst>
          </p:cNvPr>
          <p:cNvSpPr/>
          <p:nvPr/>
        </p:nvSpPr>
        <p:spPr>
          <a:xfrm>
            <a:off x="12508042" y="5449654"/>
            <a:ext cx="1997663" cy="369332"/>
          </a:xfrm>
          <a:prstGeom prst="rect">
            <a:avLst/>
          </a:prstGeom>
        </p:spPr>
        <p:txBody>
          <a:bodyPr wrap="none">
            <a:spAutoFit/>
          </a:bodyPr>
          <a:lstStyle/>
          <a:p>
            <a:r>
              <a:rPr lang="en-GB" dirty="0"/>
              <a:t>36.2662398087506</a:t>
            </a:r>
          </a:p>
        </p:txBody>
      </p:sp>
      <p:sp>
        <p:nvSpPr>
          <p:cNvPr id="7" name="Rectangle 6">
            <a:extLst>
              <a:ext uri="{FF2B5EF4-FFF2-40B4-BE49-F238E27FC236}">
                <a16:creationId xmlns:a16="http://schemas.microsoft.com/office/drawing/2014/main" id="{F70D6712-4638-472B-878B-3C0C5559E175}"/>
              </a:ext>
            </a:extLst>
          </p:cNvPr>
          <p:cNvSpPr/>
          <p:nvPr/>
        </p:nvSpPr>
        <p:spPr>
          <a:xfrm>
            <a:off x="-3270697" y="2274838"/>
            <a:ext cx="2954655" cy="3139321"/>
          </a:xfrm>
          <a:prstGeom prst="rect">
            <a:avLst/>
          </a:prstGeom>
        </p:spPr>
        <p:txBody>
          <a:bodyPr wrap="none">
            <a:spAutoFit/>
          </a:bodyPr>
          <a:lstStyle/>
          <a:p>
            <a:r>
              <a:rPr lang="en-GB" dirty="0"/>
              <a:t>1.3087223923156133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0.0</a:t>
            </a:r>
          </a:p>
        </p:txBody>
      </p:sp>
    </p:spTree>
    <p:extLst>
      <p:ext uri="{BB962C8B-B14F-4D97-AF65-F5344CB8AC3E}">
        <p14:creationId xmlns:p14="http://schemas.microsoft.com/office/powerpoint/2010/main" val="633354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5C23D93-09A8-4887-9953-49189717A56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Conclusions</a:t>
            </a:r>
          </a:p>
        </p:txBody>
      </p:sp>
    </p:spTree>
    <p:extLst>
      <p:ext uri="{BB962C8B-B14F-4D97-AF65-F5344CB8AC3E}">
        <p14:creationId xmlns:p14="http://schemas.microsoft.com/office/powerpoint/2010/main" val="16811892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5C23D93-09A8-4887-9953-49189717A56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Conclusions</a:t>
            </a:r>
          </a:p>
        </p:txBody>
      </p:sp>
      <p:sp>
        <p:nvSpPr>
          <p:cNvPr id="5" name="TextBox 4">
            <a:extLst>
              <a:ext uri="{FF2B5EF4-FFF2-40B4-BE49-F238E27FC236}">
                <a16:creationId xmlns:a16="http://schemas.microsoft.com/office/drawing/2014/main" id="{C7448F44-586C-4156-8082-BE4A9DA38A64}"/>
              </a:ext>
            </a:extLst>
          </p:cNvPr>
          <p:cNvSpPr txBox="1"/>
          <p:nvPr/>
        </p:nvSpPr>
        <p:spPr>
          <a:xfrm>
            <a:off x="1320024" y="1690688"/>
            <a:ext cx="10655454" cy="255698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sz="2800" dirty="0"/>
              <a:t>  Higher level of information</a:t>
            </a:r>
          </a:p>
          <a:p>
            <a:pPr marL="285750" indent="-285750">
              <a:lnSpc>
                <a:spcPct val="200000"/>
              </a:lnSpc>
              <a:buFont typeface="Wingdings" panose="05000000000000000000" pitchFamily="2" charset="2"/>
              <a:buChar char="ü"/>
            </a:pPr>
            <a:r>
              <a:rPr lang="en-GB" sz="2800" dirty="0"/>
              <a:t>  Quality of results </a:t>
            </a:r>
            <a:r>
              <a:rPr lang="en-GB" sz="2400" dirty="0"/>
              <a:t>[</a:t>
            </a:r>
            <a:r>
              <a:rPr lang="en-GB" sz="2800" dirty="0"/>
              <a:t>accuracy, diversity, and cardinality]</a:t>
            </a:r>
          </a:p>
          <a:p>
            <a:pPr marL="285750" indent="-285750">
              <a:lnSpc>
                <a:spcPct val="200000"/>
              </a:lnSpc>
              <a:buFont typeface="Wingdings" panose="05000000000000000000" pitchFamily="2" charset="2"/>
              <a:buChar char="ü"/>
            </a:pPr>
            <a:r>
              <a:rPr lang="en-GB" sz="2800" dirty="0"/>
              <a:t>  Importance of visualization mechanisms </a:t>
            </a:r>
          </a:p>
        </p:txBody>
      </p:sp>
    </p:spTree>
    <p:extLst>
      <p:ext uri="{BB962C8B-B14F-4D97-AF65-F5344CB8AC3E}">
        <p14:creationId xmlns:p14="http://schemas.microsoft.com/office/powerpoint/2010/main" val="1437008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5C23D93-09A8-4887-9953-49189717A56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Conclusions</a:t>
            </a:r>
          </a:p>
        </p:txBody>
      </p:sp>
      <p:sp>
        <p:nvSpPr>
          <p:cNvPr id="5" name="TextBox 4">
            <a:extLst>
              <a:ext uri="{FF2B5EF4-FFF2-40B4-BE49-F238E27FC236}">
                <a16:creationId xmlns:a16="http://schemas.microsoft.com/office/drawing/2014/main" id="{C7448F44-586C-4156-8082-BE4A9DA38A64}"/>
              </a:ext>
            </a:extLst>
          </p:cNvPr>
          <p:cNvSpPr txBox="1"/>
          <p:nvPr/>
        </p:nvSpPr>
        <p:spPr>
          <a:xfrm>
            <a:off x="1320024" y="1690688"/>
            <a:ext cx="10655454" cy="255698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sz="2800" dirty="0"/>
              <a:t>  Higher level of information</a:t>
            </a:r>
          </a:p>
          <a:p>
            <a:pPr marL="285750" indent="-285750">
              <a:lnSpc>
                <a:spcPct val="200000"/>
              </a:lnSpc>
              <a:buFont typeface="Wingdings" panose="05000000000000000000" pitchFamily="2" charset="2"/>
              <a:buChar char="ü"/>
            </a:pPr>
            <a:r>
              <a:rPr lang="en-GB" sz="2800" dirty="0"/>
              <a:t>  Quality of results </a:t>
            </a:r>
            <a:r>
              <a:rPr lang="en-GB" sz="2400" dirty="0"/>
              <a:t>[</a:t>
            </a:r>
            <a:r>
              <a:rPr lang="en-GB" sz="2800" dirty="0"/>
              <a:t>accuracy, diversity, and cardinality]</a:t>
            </a:r>
          </a:p>
          <a:p>
            <a:pPr marL="285750" indent="-285750">
              <a:lnSpc>
                <a:spcPct val="200000"/>
              </a:lnSpc>
              <a:buFont typeface="Wingdings" panose="05000000000000000000" pitchFamily="2" charset="2"/>
              <a:buChar char="ü"/>
            </a:pPr>
            <a:r>
              <a:rPr lang="en-GB" sz="2800" dirty="0"/>
              <a:t>  Importance of visualization mechanisms </a:t>
            </a:r>
          </a:p>
        </p:txBody>
      </p:sp>
      <p:sp>
        <p:nvSpPr>
          <p:cNvPr id="4" name="TextBox 3">
            <a:extLst>
              <a:ext uri="{FF2B5EF4-FFF2-40B4-BE49-F238E27FC236}">
                <a16:creationId xmlns:a16="http://schemas.microsoft.com/office/drawing/2014/main" id="{15587FB1-30E3-4F94-82B1-6E52817F13B3}"/>
              </a:ext>
            </a:extLst>
          </p:cNvPr>
          <p:cNvSpPr txBox="1"/>
          <p:nvPr/>
        </p:nvSpPr>
        <p:spPr>
          <a:xfrm>
            <a:off x="1320024" y="4334503"/>
            <a:ext cx="10655454" cy="1692451"/>
          </a:xfrm>
          <a:prstGeom prst="rect">
            <a:avLst/>
          </a:prstGeom>
          <a:noFill/>
        </p:spPr>
        <p:txBody>
          <a:bodyPr wrap="square" rtlCol="0">
            <a:spAutoFit/>
          </a:bodyPr>
          <a:lstStyle/>
          <a:p>
            <a:pPr marL="457200" indent="-457200">
              <a:lnSpc>
                <a:spcPct val="200000"/>
              </a:lnSpc>
              <a:buFont typeface="Calibri" panose="020F0502020204030204" pitchFamily="34" charset="0"/>
              <a:buChar char="ꭙ"/>
            </a:pPr>
            <a:r>
              <a:rPr lang="en-GB" sz="2800" dirty="0"/>
              <a:t>Slow</a:t>
            </a:r>
          </a:p>
          <a:p>
            <a:pPr marL="457200" indent="-457200">
              <a:lnSpc>
                <a:spcPct val="200000"/>
              </a:lnSpc>
              <a:buFont typeface="Calibri" panose="020F0502020204030204" pitchFamily="34" charset="0"/>
              <a:buChar char="ꭙ"/>
            </a:pPr>
            <a:r>
              <a:rPr lang="en-GB" sz="2800" dirty="0"/>
              <a:t>Do not use EAs blindly. Test other algorithms as well</a:t>
            </a:r>
            <a:r>
              <a:rPr lang="en-GB" sz="2800" dirty="0">
                <a:sym typeface="Wingdings" panose="05000000000000000000" pitchFamily="2" charset="2"/>
              </a:rPr>
              <a:t> </a:t>
            </a:r>
            <a:endParaRPr lang="en-GB" sz="2800" dirty="0"/>
          </a:p>
        </p:txBody>
      </p:sp>
    </p:spTree>
    <p:extLst>
      <p:ext uri="{BB962C8B-B14F-4D97-AF65-F5344CB8AC3E}">
        <p14:creationId xmlns:p14="http://schemas.microsoft.com/office/powerpoint/2010/main" val="390158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5C23D93-09A8-4887-9953-49189717A56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Future Work</a:t>
            </a:r>
          </a:p>
        </p:txBody>
      </p:sp>
      <p:sp>
        <p:nvSpPr>
          <p:cNvPr id="4" name="TextBox 3">
            <a:extLst>
              <a:ext uri="{FF2B5EF4-FFF2-40B4-BE49-F238E27FC236}">
                <a16:creationId xmlns:a16="http://schemas.microsoft.com/office/drawing/2014/main" id="{68509088-032E-4270-8278-56A8190B7CC1}"/>
              </a:ext>
            </a:extLst>
          </p:cNvPr>
          <p:cNvSpPr txBox="1"/>
          <p:nvPr/>
        </p:nvSpPr>
        <p:spPr>
          <a:xfrm>
            <a:off x="1320024" y="1687931"/>
            <a:ext cx="5963580" cy="4280531"/>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GB" sz="2800" dirty="0"/>
              <a:t>  Compare with other approaches</a:t>
            </a:r>
          </a:p>
          <a:p>
            <a:pPr marL="457200" indent="-457200">
              <a:lnSpc>
                <a:spcPct val="200000"/>
              </a:lnSpc>
              <a:buFont typeface="Arial" panose="020B0604020202020204" pitchFamily="34" charset="0"/>
              <a:buChar char="→"/>
            </a:pPr>
            <a:r>
              <a:rPr lang="en-GB" sz="2800" dirty="0"/>
              <a:t>  More complex case studies</a:t>
            </a:r>
          </a:p>
          <a:p>
            <a:pPr marL="457200" indent="-457200">
              <a:lnSpc>
                <a:spcPct val="200000"/>
              </a:lnSpc>
              <a:buFont typeface="Arial" panose="020B0604020202020204" pitchFamily="34" charset="0"/>
              <a:buChar char="→"/>
            </a:pPr>
            <a:r>
              <a:rPr lang="en-GB" sz="2800" dirty="0"/>
              <a:t>  More and diverse objectives</a:t>
            </a:r>
          </a:p>
          <a:p>
            <a:pPr marL="457200" indent="-457200">
              <a:lnSpc>
                <a:spcPct val="200000"/>
              </a:lnSpc>
              <a:buFont typeface="Arial" panose="020B0604020202020204" pitchFamily="34" charset="0"/>
              <a:buChar char="→"/>
            </a:pPr>
            <a:r>
              <a:rPr lang="en-GB" sz="2800" dirty="0"/>
              <a:t>  Visualization mechanisms </a:t>
            </a:r>
          </a:p>
          <a:p>
            <a:pPr marL="457200" indent="-457200">
              <a:lnSpc>
                <a:spcPct val="200000"/>
              </a:lnSpc>
              <a:buFont typeface="Arial" panose="020B0604020202020204" pitchFamily="34" charset="0"/>
              <a:buChar char="→"/>
            </a:pPr>
            <a:r>
              <a:rPr lang="en-GB" sz="2800" dirty="0"/>
              <a:t>  Surrogate models</a:t>
            </a:r>
          </a:p>
        </p:txBody>
      </p:sp>
    </p:spTree>
    <p:extLst>
      <p:ext uri="{BB962C8B-B14F-4D97-AF65-F5344CB8AC3E}">
        <p14:creationId xmlns:p14="http://schemas.microsoft.com/office/powerpoint/2010/main" val="5941674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1944-4BBE-4361-B736-B41CAA1050DA}"/>
              </a:ext>
            </a:extLst>
          </p:cNvPr>
          <p:cNvSpPr>
            <a:spLocks noGrp="1"/>
          </p:cNvSpPr>
          <p:nvPr>
            <p:ph type="title"/>
          </p:nvPr>
        </p:nvSpPr>
        <p:spPr/>
        <p:txBody>
          <a:bodyPr/>
          <a:lstStyle/>
          <a:p>
            <a:r>
              <a:rPr lang="en-GB" dirty="0"/>
              <a:t>Thank you!</a:t>
            </a:r>
          </a:p>
        </p:txBody>
      </p:sp>
      <p:sp>
        <p:nvSpPr>
          <p:cNvPr id="5" name="Subtitle 2">
            <a:extLst>
              <a:ext uri="{FF2B5EF4-FFF2-40B4-BE49-F238E27FC236}">
                <a16:creationId xmlns:a16="http://schemas.microsoft.com/office/drawing/2014/main" id="{8C4EC35A-F981-4CBF-8FAA-D193D02AF12F}"/>
              </a:ext>
            </a:extLst>
          </p:cNvPr>
          <p:cNvSpPr txBox="1">
            <a:spLocks/>
          </p:cNvSpPr>
          <p:nvPr/>
        </p:nvSpPr>
        <p:spPr>
          <a:xfrm>
            <a:off x="1119050" y="2252940"/>
            <a:ext cx="9670870" cy="29408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t>Catarina Belém</a:t>
            </a:r>
          </a:p>
          <a:p>
            <a:pPr marL="0" indent="0" algn="ctr">
              <a:buNone/>
            </a:pPr>
            <a:r>
              <a:rPr lang="en-GB" sz="2200" dirty="0">
                <a:hlinkClick r:id="rId3"/>
              </a:rPr>
              <a:t>catarina.belem@tecnico.ulisboa.pt</a:t>
            </a:r>
            <a:endParaRPr lang="en-GB" sz="2200" dirty="0"/>
          </a:p>
          <a:p>
            <a:pPr marL="0" indent="0" algn="ctr">
              <a:buNone/>
            </a:pPr>
            <a:endParaRPr lang="en-GB" sz="2400" dirty="0"/>
          </a:p>
          <a:p>
            <a:pPr marL="0" indent="0" algn="ctr">
              <a:buNone/>
            </a:pPr>
            <a:r>
              <a:rPr lang="en-GB" sz="2400" dirty="0"/>
              <a:t>António Menezes Leitão</a:t>
            </a:r>
          </a:p>
          <a:p>
            <a:pPr marL="0" indent="0" algn="ctr">
              <a:buNone/>
            </a:pPr>
            <a:r>
              <a:rPr lang="en-GB" sz="2200" dirty="0">
                <a:hlinkClick r:id="rId4"/>
              </a:rPr>
              <a:t>antonio.menezes.leitao@tecnico.ulisboa.pt</a:t>
            </a:r>
            <a:endParaRPr lang="en-GB" sz="2200" dirty="0"/>
          </a:p>
          <a:p>
            <a:pPr algn="ctr"/>
            <a:endParaRPr lang="en-GB" sz="2400" dirty="0"/>
          </a:p>
        </p:txBody>
      </p:sp>
      <p:pic>
        <p:nvPicPr>
          <p:cNvPr id="12" name="Picture 2" descr="INESC-ID">
            <a:extLst>
              <a:ext uri="{FF2B5EF4-FFF2-40B4-BE49-F238E27FC236}">
                <a16:creationId xmlns:a16="http://schemas.microsoft.com/office/drawing/2014/main" id="{91AC4023-50BD-4939-BC12-C62185D3EB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7107" y="5484685"/>
            <a:ext cx="2552700" cy="12474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Resultado de imagem para tecnico logotipo">
            <a:extLst>
              <a:ext uri="{FF2B5EF4-FFF2-40B4-BE49-F238E27FC236}">
                <a16:creationId xmlns:a16="http://schemas.microsoft.com/office/drawing/2014/main" id="{097D8C13-A896-4249-94CB-6088A976B9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153"/>
          <a:stretch/>
        </p:blipFill>
        <p:spPr bwMode="auto">
          <a:xfrm>
            <a:off x="286062" y="5621493"/>
            <a:ext cx="2654368" cy="11106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logo&#10;&#10;Description automatically generated">
            <a:extLst>
              <a:ext uri="{FF2B5EF4-FFF2-40B4-BE49-F238E27FC236}">
                <a16:creationId xmlns:a16="http://schemas.microsoft.com/office/drawing/2014/main" id="{D18B8A8A-B24D-4D68-9A22-A92798C191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361" y="5770253"/>
            <a:ext cx="1793577" cy="813091"/>
          </a:xfrm>
          <a:prstGeom prst="rect">
            <a:avLst/>
          </a:prstGeom>
        </p:spPr>
      </p:pic>
      <p:pic>
        <p:nvPicPr>
          <p:cNvPr id="15" name="Picture 14" descr="Resultado de imagem para U lisboa">
            <a:extLst>
              <a:ext uri="{FF2B5EF4-FFF2-40B4-BE49-F238E27FC236}">
                <a16:creationId xmlns:a16="http://schemas.microsoft.com/office/drawing/2014/main" id="{84E3ED40-9156-47EB-8859-29A941B62E7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6000" y="5495598"/>
            <a:ext cx="3771900" cy="136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64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0655454"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6" name="Picture 12" descr="Imagem relacionada">
            <a:extLst>
              <a:ext uri="{FF2B5EF4-FFF2-40B4-BE49-F238E27FC236}">
                <a16:creationId xmlns:a16="http://schemas.microsoft.com/office/drawing/2014/main" id="{9E03965F-C02A-43C5-B8E6-F2E5011880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9467"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ara png problem icon">
            <a:extLst>
              <a:ext uri="{FF2B5EF4-FFF2-40B4-BE49-F238E27FC236}">
                <a16:creationId xmlns:a16="http://schemas.microsoft.com/office/drawing/2014/main" id="{740D5A96-47C3-4ADD-9F14-17933EFA9E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129"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pic>
        <p:nvPicPr>
          <p:cNvPr id="1034" name="Picture 10" descr="Resultado de imagem para png time icon">
            <a:extLst>
              <a:ext uri="{FF2B5EF4-FFF2-40B4-BE49-F238E27FC236}">
                <a16:creationId xmlns:a16="http://schemas.microsoft.com/office/drawing/2014/main" id="{003B6C91-B062-4130-8CB8-BDA74E5C50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4143"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m para png complexity icon">
            <a:extLst>
              <a:ext uri="{FF2B5EF4-FFF2-40B4-BE49-F238E27FC236}">
                <a16:creationId xmlns:a16="http://schemas.microsoft.com/office/drawing/2014/main" id="{0A9DDECD-17B9-477D-856A-C216C99BF0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805"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sultado de imagem para png creative icon">
            <a:extLst>
              <a:ext uri="{FF2B5EF4-FFF2-40B4-BE49-F238E27FC236}">
                <a16:creationId xmlns:a16="http://schemas.microsoft.com/office/drawing/2014/main" id="{4F2E45C7-7609-493D-9C04-006923AD71FD}"/>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74982" y="2503008"/>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m para png prison icon">
            <a:extLst>
              <a:ext uri="{FF2B5EF4-FFF2-40B4-BE49-F238E27FC236}">
                <a16:creationId xmlns:a16="http://schemas.microsoft.com/office/drawing/2014/main" id="{889CD03A-561A-4CFD-9797-B9DC2AAE12E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453" t="7232" r="8455" b="7643"/>
          <a:stretch/>
        </p:blipFill>
        <p:spPr bwMode="auto">
          <a:xfrm>
            <a:off x="9626481" y="2233008"/>
            <a:ext cx="1757003"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3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0655454"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pic>
        <p:nvPicPr>
          <p:cNvPr id="8" name="Graphic 7" descr="Light bulb">
            <a:extLst>
              <a:ext uri="{FF2B5EF4-FFF2-40B4-BE49-F238E27FC236}">
                <a16:creationId xmlns:a16="http://schemas.microsoft.com/office/drawing/2014/main" id="{A22843AD-01C9-4820-9DA1-9C0BE73F6A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35455" y="2590197"/>
            <a:ext cx="1411557" cy="1411557"/>
          </a:xfrm>
          <a:prstGeom prst="rect">
            <a:avLst/>
          </a:prstGeom>
        </p:spPr>
      </p:pic>
      <p:pic>
        <p:nvPicPr>
          <p:cNvPr id="9" name="Graphic 8" descr="Thermometer">
            <a:extLst>
              <a:ext uri="{FF2B5EF4-FFF2-40B4-BE49-F238E27FC236}">
                <a16:creationId xmlns:a16="http://schemas.microsoft.com/office/drawing/2014/main" id="{DD1EF808-A3C6-465D-A5A7-91B49B126F9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4391" y="2590197"/>
            <a:ext cx="1411557" cy="1411557"/>
          </a:xfrm>
          <a:prstGeom prst="rect">
            <a:avLst/>
          </a:prstGeom>
        </p:spPr>
      </p:pic>
      <p:pic>
        <p:nvPicPr>
          <p:cNvPr id="10" name="Graphic 9" descr="Piggy Bank">
            <a:extLst>
              <a:ext uri="{FF2B5EF4-FFF2-40B4-BE49-F238E27FC236}">
                <a16:creationId xmlns:a16="http://schemas.microsoft.com/office/drawing/2014/main" id="{718CC4BD-A099-49AD-A02D-1B2EC6D58C6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93326" y="2590197"/>
            <a:ext cx="1411557" cy="1411557"/>
          </a:xfrm>
          <a:prstGeom prst="rect">
            <a:avLst/>
          </a:prstGeom>
        </p:spPr>
      </p:pic>
      <p:pic>
        <p:nvPicPr>
          <p:cNvPr id="12" name="Graphic 6" descr="Sun">
            <a:extLst>
              <a:ext uri="{FF2B5EF4-FFF2-40B4-BE49-F238E27FC236}">
                <a16:creationId xmlns:a16="http://schemas.microsoft.com/office/drawing/2014/main" id="{B9D04071-99E6-4042-AB0A-92023D504F7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2641" y="2588258"/>
            <a:ext cx="1415435" cy="1415435"/>
          </a:xfrm>
          <a:prstGeom prst="rect">
            <a:avLst/>
          </a:prstGeom>
        </p:spPr>
      </p:pic>
      <p:pic>
        <p:nvPicPr>
          <p:cNvPr id="13" name="Picture 2" descr="Image result for truss icon">
            <a:extLst>
              <a:ext uri="{FF2B5EF4-FFF2-40B4-BE49-F238E27FC236}">
                <a16:creationId xmlns:a16="http://schemas.microsoft.com/office/drawing/2014/main" id="{684FB611-0102-4749-82D6-03386A458183}"/>
              </a:ext>
            </a:extLst>
          </p:cNvPr>
          <p:cNvPicPr>
            <a:picLocks noChangeAspect="1" noChangeArrowheads="1"/>
          </p:cNvPicPr>
          <p:nvPr/>
        </p:nvPicPr>
        <p:blipFill rotWithShape="1">
          <a:blip r:embed="rId12">
            <a:alphaModFix/>
            <a:extLst>
              <a:ext uri="{BEBA8EAE-BF5A-486C-A8C5-ECC9F3942E4B}">
                <a14:imgProps xmlns:a14="http://schemas.microsoft.com/office/drawing/2010/main">
                  <a14:imgLayer r:embed="rId13">
                    <a14:imgEffect>
                      <a14:colorTemperature colorTemp="6811"/>
                    </a14:imgEffect>
                    <a14:imgEffect>
                      <a14:saturation sat="202000"/>
                    </a14:imgEffect>
                  </a14:imgLayer>
                </a14:imgProps>
              </a:ext>
              <a:ext uri="{28A0092B-C50C-407E-A947-70E740481C1C}">
                <a14:useLocalDpi xmlns:a14="http://schemas.microsoft.com/office/drawing/2010/main" val="0"/>
              </a:ext>
            </a:extLst>
          </a:blip>
          <a:srcRect t="34295" b="38038"/>
          <a:stretch/>
        </p:blipFill>
        <p:spPr bwMode="auto">
          <a:xfrm>
            <a:off x="454626" y="2835231"/>
            <a:ext cx="3330636" cy="92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2054468"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1">
            <a:extLst>
              <a:ext uri="{FF2B5EF4-FFF2-40B4-BE49-F238E27FC236}">
                <a16:creationId xmlns:a16="http://schemas.microsoft.com/office/drawing/2014/main" id="{9A6F74E5-E2FD-4CE8-B60B-2C1886FECAAF}"/>
              </a:ext>
            </a:extLst>
          </p:cNvPr>
          <p:cNvSpPr txBox="1">
            <a:spLocks/>
          </p:cNvSpPr>
          <p:nvPr/>
        </p:nvSpPr>
        <p:spPr>
          <a:xfrm>
            <a:off x="2042045" y="4146559"/>
            <a:ext cx="9032507" cy="23111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PT" sz="5600" dirty="0">
                <a:ln>
                  <a:solidFill>
                    <a:srgbClr val="60943C"/>
                  </a:solidFill>
                </a:ln>
                <a:solidFill>
                  <a:srgbClr val="60943C"/>
                </a:solidFill>
                <a:effectLst>
                  <a:glow rad="101600">
                    <a:schemeClr val="accent6">
                      <a:lumMod val="20000"/>
                      <a:lumOff val="80000"/>
                      <a:alpha val="60000"/>
                    </a:schemeClr>
                  </a:glow>
                </a:effectLst>
              </a:rPr>
              <a:t>Multi-Objective Optimization</a:t>
            </a:r>
            <a:endParaRPr lang="en-GB" sz="5600" dirty="0">
              <a:ln>
                <a:solidFill>
                  <a:srgbClr val="60943C"/>
                </a:solidFill>
              </a:ln>
              <a:solidFill>
                <a:srgbClr val="60943C"/>
              </a:solidFill>
              <a:effectLst>
                <a:glow rad="101600">
                  <a:schemeClr val="accent6">
                    <a:lumMod val="20000"/>
                    <a:lumOff val="80000"/>
                    <a:alpha val="60000"/>
                  </a:schemeClr>
                </a:glow>
              </a:effectLst>
            </a:endParaRPr>
          </a:p>
        </p:txBody>
      </p:sp>
      <p:pic>
        <p:nvPicPr>
          <p:cNvPr id="2050" name="Picture 2" descr="Image result for arrow right icon doodle">
            <a:extLst>
              <a:ext uri="{FF2B5EF4-FFF2-40B4-BE49-F238E27FC236}">
                <a16:creationId xmlns:a16="http://schemas.microsoft.com/office/drawing/2014/main" id="{C50D47F2-B0A3-4DA3-9E15-557033D788E5}"/>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67274" y="4788947"/>
            <a:ext cx="1161585" cy="116158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7" descr="Light bulb">
            <a:extLst>
              <a:ext uri="{FF2B5EF4-FFF2-40B4-BE49-F238E27FC236}">
                <a16:creationId xmlns:a16="http://schemas.microsoft.com/office/drawing/2014/main" id="{F71B39B6-93B8-4EE0-8986-39DCE6BE91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35455" y="2590197"/>
            <a:ext cx="1411557" cy="1411557"/>
          </a:xfrm>
          <a:prstGeom prst="rect">
            <a:avLst/>
          </a:prstGeom>
        </p:spPr>
      </p:pic>
      <p:pic>
        <p:nvPicPr>
          <p:cNvPr id="15" name="Graphic 8" descr="Thermometer">
            <a:extLst>
              <a:ext uri="{FF2B5EF4-FFF2-40B4-BE49-F238E27FC236}">
                <a16:creationId xmlns:a16="http://schemas.microsoft.com/office/drawing/2014/main" id="{BA763729-2AC9-41A8-886E-342007D05F9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14391" y="2590197"/>
            <a:ext cx="1411557" cy="1411557"/>
          </a:xfrm>
          <a:prstGeom prst="rect">
            <a:avLst/>
          </a:prstGeom>
        </p:spPr>
      </p:pic>
      <p:pic>
        <p:nvPicPr>
          <p:cNvPr id="16" name="Graphic 9" descr="Piggy Bank">
            <a:extLst>
              <a:ext uri="{FF2B5EF4-FFF2-40B4-BE49-F238E27FC236}">
                <a16:creationId xmlns:a16="http://schemas.microsoft.com/office/drawing/2014/main" id="{9D90E00C-7B57-4C30-8ECB-8450DB19FED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93326" y="2590197"/>
            <a:ext cx="1411557" cy="1411557"/>
          </a:xfrm>
          <a:prstGeom prst="rect">
            <a:avLst/>
          </a:prstGeom>
        </p:spPr>
      </p:pic>
      <p:pic>
        <p:nvPicPr>
          <p:cNvPr id="17" name="Graphic 6" descr="Sun">
            <a:extLst>
              <a:ext uri="{FF2B5EF4-FFF2-40B4-BE49-F238E27FC236}">
                <a16:creationId xmlns:a16="http://schemas.microsoft.com/office/drawing/2014/main" id="{6504661F-C141-4CD3-917B-55FD90787A0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52641" y="2588258"/>
            <a:ext cx="1415435" cy="1415435"/>
          </a:xfrm>
          <a:prstGeom prst="rect">
            <a:avLst/>
          </a:prstGeom>
        </p:spPr>
      </p:pic>
      <p:pic>
        <p:nvPicPr>
          <p:cNvPr id="18" name="Picture 2" descr="Image result for truss icon">
            <a:extLst>
              <a:ext uri="{FF2B5EF4-FFF2-40B4-BE49-F238E27FC236}">
                <a16:creationId xmlns:a16="http://schemas.microsoft.com/office/drawing/2014/main" id="{1BEC49C6-2337-4388-9757-8BFFAFDC54A7}"/>
              </a:ext>
            </a:extLst>
          </p:cNvPr>
          <p:cNvPicPr>
            <a:picLocks noChangeAspect="1" noChangeArrowheads="1"/>
          </p:cNvPicPr>
          <p:nvPr/>
        </p:nvPicPr>
        <p:blipFill rotWithShape="1">
          <a:blip r:embed="rId13">
            <a:alphaModFix/>
            <a:extLst>
              <a:ext uri="{BEBA8EAE-BF5A-486C-A8C5-ECC9F3942E4B}">
                <a14:imgProps xmlns:a14="http://schemas.microsoft.com/office/drawing/2010/main">
                  <a14:imgLayer r:embed="rId14">
                    <a14:imgEffect>
                      <a14:colorTemperature colorTemp="6811"/>
                    </a14:imgEffect>
                    <a14:imgEffect>
                      <a14:saturation sat="202000"/>
                    </a14:imgEffect>
                  </a14:imgLayer>
                </a14:imgProps>
              </a:ext>
              <a:ext uri="{28A0092B-C50C-407E-A947-70E740481C1C}">
                <a14:useLocalDpi xmlns:a14="http://schemas.microsoft.com/office/drawing/2010/main" val="0"/>
              </a:ext>
            </a:extLst>
          </a:blip>
          <a:srcRect t="34295" b="38038"/>
          <a:stretch/>
        </p:blipFill>
        <p:spPr bwMode="auto">
          <a:xfrm>
            <a:off x="454626" y="2835231"/>
            <a:ext cx="3330636" cy="92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302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D09F5B-2008-4D11-A030-B6BF918FA720}"/>
              </a:ext>
            </a:extLst>
          </p:cNvPr>
          <p:cNvSpPr/>
          <p:nvPr/>
        </p:nvSpPr>
        <p:spPr>
          <a:xfrm>
            <a:off x="685800" y="2008414"/>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pt-PT" sz="2800" dirty="0">
                <a:solidFill>
                  <a:schemeClr val="bg2"/>
                </a:solidFill>
              </a:rPr>
              <a:t>Design</a:t>
            </a:r>
          </a:p>
          <a:p>
            <a:pPr algn="ctr"/>
            <a:r>
              <a:rPr lang="pt-PT" sz="2800" dirty="0" err="1">
                <a:solidFill>
                  <a:schemeClr val="bg2"/>
                </a:solidFill>
              </a:rPr>
              <a:t>of</a:t>
            </a:r>
            <a:endParaRPr lang="pt-PT" sz="2800" dirty="0">
              <a:solidFill>
                <a:schemeClr val="bg2"/>
              </a:solidFill>
            </a:endParaRPr>
          </a:p>
          <a:p>
            <a:pPr algn="ctr"/>
            <a:r>
              <a:rPr lang="pt-PT" sz="2800" dirty="0" err="1">
                <a:solidFill>
                  <a:schemeClr val="bg2"/>
                </a:solidFill>
              </a:rPr>
              <a:t>Experiments</a:t>
            </a:r>
            <a:endParaRPr lang="pt-PT" sz="2800" dirty="0">
              <a:solidFill>
                <a:schemeClr val="bg2"/>
              </a:solidFill>
            </a:endParaRPr>
          </a:p>
        </p:txBody>
      </p:sp>
      <p:sp>
        <p:nvSpPr>
          <p:cNvPr id="4" name="Rectangle 3">
            <a:extLst>
              <a:ext uri="{FF2B5EF4-FFF2-40B4-BE49-F238E27FC236}">
                <a16:creationId xmlns:a16="http://schemas.microsoft.com/office/drawing/2014/main" id="{DDA170B1-A68F-4646-B9F9-644B2314302F}"/>
              </a:ext>
            </a:extLst>
          </p:cNvPr>
          <p:cNvSpPr/>
          <p:nvPr/>
        </p:nvSpPr>
        <p:spPr>
          <a:xfrm>
            <a:off x="4577443" y="2008413"/>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2800" dirty="0">
                <a:solidFill>
                  <a:schemeClr val="bg2"/>
                </a:solidFill>
              </a:rPr>
              <a:t>A priori </a:t>
            </a:r>
          </a:p>
          <a:p>
            <a:pPr algn="ctr"/>
            <a:r>
              <a:rPr lang="en-GB" sz="2800" dirty="0">
                <a:solidFill>
                  <a:schemeClr val="bg2"/>
                </a:solidFill>
              </a:rPr>
              <a:t>Preference Articulation</a:t>
            </a:r>
            <a:endParaRPr lang="en-GB" sz="2400" dirty="0">
              <a:solidFill>
                <a:schemeClr val="bg2"/>
              </a:solidFill>
            </a:endParaRPr>
          </a:p>
        </p:txBody>
      </p:sp>
      <p:sp>
        <p:nvSpPr>
          <p:cNvPr id="6" name="Rectangle 5">
            <a:extLst>
              <a:ext uri="{FF2B5EF4-FFF2-40B4-BE49-F238E27FC236}">
                <a16:creationId xmlns:a16="http://schemas.microsoft.com/office/drawing/2014/main" id="{5D8FFE7F-144B-4F72-8CF3-86706B63DC7D}"/>
              </a:ext>
            </a:extLst>
          </p:cNvPr>
          <p:cNvSpPr/>
          <p:nvPr/>
        </p:nvSpPr>
        <p:spPr>
          <a:xfrm>
            <a:off x="8469086" y="2008412"/>
            <a:ext cx="3037114" cy="4196443"/>
          </a:xfrm>
          <a:prstGeom prst="rect">
            <a:avLst/>
          </a:prstGeom>
          <a:solidFill>
            <a:srgbClr val="FFFFFF">
              <a:alpha val="50196"/>
            </a:srgbClr>
          </a:solidFill>
          <a:ln w="9525">
            <a:solidFill>
              <a:schemeClr val="bg1">
                <a:lumMod val="85000"/>
                <a:alpha val="50196"/>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solidFill>
                  <a:schemeClr val="bg2"/>
                </a:solidFill>
              </a:rPr>
              <a:t>Pareto Optimization</a:t>
            </a:r>
          </a:p>
        </p:txBody>
      </p:sp>
      <p:sp>
        <p:nvSpPr>
          <p:cNvPr id="7" name="Title 1">
            <a:extLst>
              <a:ext uri="{FF2B5EF4-FFF2-40B4-BE49-F238E27FC236}">
                <a16:creationId xmlns:a16="http://schemas.microsoft.com/office/drawing/2014/main" id="{BCC7B87E-76A2-467C-8908-7A90FCAB918C}"/>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Tree>
    <p:extLst>
      <p:ext uri="{BB962C8B-B14F-4D97-AF65-F5344CB8AC3E}">
        <p14:creationId xmlns:p14="http://schemas.microsoft.com/office/powerpoint/2010/main" val="227838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488A738-9650-48FE-AE30-52082C0508FF}"/>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10" name="Rectangle 2">
            <a:extLst>
              <a:ext uri="{FF2B5EF4-FFF2-40B4-BE49-F238E27FC236}">
                <a16:creationId xmlns:a16="http://schemas.microsoft.com/office/drawing/2014/main" id="{EB875FC0-03BE-4B55-B390-5847ED6E55A5}"/>
              </a:ext>
            </a:extLst>
          </p:cNvPr>
          <p:cNvSpPr/>
          <p:nvPr/>
        </p:nvSpPr>
        <p:spPr>
          <a:xfrm>
            <a:off x="685800" y="2008414"/>
            <a:ext cx="3037114" cy="4196443"/>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2800" b="1" dirty="0">
                <a:solidFill>
                  <a:schemeClr val="accent6">
                    <a:lumMod val="20000"/>
                    <a:lumOff val="80000"/>
                  </a:schemeClr>
                </a:solidFill>
              </a:rPr>
              <a:t>Design</a:t>
            </a:r>
          </a:p>
          <a:p>
            <a:pPr algn="ctr"/>
            <a:r>
              <a:rPr lang="en-GB" sz="2800" b="1" dirty="0">
                <a:solidFill>
                  <a:schemeClr val="accent6">
                    <a:lumMod val="20000"/>
                    <a:lumOff val="80000"/>
                  </a:schemeClr>
                </a:solidFill>
              </a:rPr>
              <a:t>of</a:t>
            </a:r>
          </a:p>
          <a:p>
            <a:pPr algn="ctr"/>
            <a:r>
              <a:rPr lang="en-GB" sz="2800" b="1" dirty="0">
                <a:solidFill>
                  <a:schemeClr val="accent6">
                    <a:lumMod val="20000"/>
                    <a:lumOff val="80000"/>
                  </a:schemeClr>
                </a:solidFill>
              </a:rPr>
              <a:t>Experiments</a:t>
            </a:r>
          </a:p>
        </p:txBody>
      </p:sp>
      <p:sp>
        <p:nvSpPr>
          <p:cNvPr id="11" name="Rectangle 3">
            <a:extLst>
              <a:ext uri="{FF2B5EF4-FFF2-40B4-BE49-F238E27FC236}">
                <a16:creationId xmlns:a16="http://schemas.microsoft.com/office/drawing/2014/main" id="{7E8443E8-99E0-4C79-AB72-92A8BAC585D4}"/>
              </a:ext>
            </a:extLst>
          </p:cNvPr>
          <p:cNvSpPr/>
          <p:nvPr/>
        </p:nvSpPr>
        <p:spPr>
          <a:xfrm>
            <a:off x="4577443" y="2008413"/>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2800" dirty="0">
                <a:solidFill>
                  <a:schemeClr val="bg2"/>
                </a:solidFill>
              </a:rPr>
              <a:t>A priori </a:t>
            </a:r>
          </a:p>
          <a:p>
            <a:pPr algn="ctr"/>
            <a:r>
              <a:rPr lang="en-GB" sz="2800" dirty="0">
                <a:solidFill>
                  <a:schemeClr val="bg2"/>
                </a:solidFill>
              </a:rPr>
              <a:t>Preference Articulation</a:t>
            </a:r>
            <a:endParaRPr lang="en-GB" sz="2400" dirty="0">
              <a:solidFill>
                <a:schemeClr val="bg2"/>
              </a:solidFill>
            </a:endParaRPr>
          </a:p>
        </p:txBody>
      </p:sp>
      <p:sp>
        <p:nvSpPr>
          <p:cNvPr id="12" name="Rectangle 5">
            <a:extLst>
              <a:ext uri="{FF2B5EF4-FFF2-40B4-BE49-F238E27FC236}">
                <a16:creationId xmlns:a16="http://schemas.microsoft.com/office/drawing/2014/main" id="{BEBC9B01-B340-420A-851E-DA9F6F4EAF07}"/>
              </a:ext>
            </a:extLst>
          </p:cNvPr>
          <p:cNvSpPr/>
          <p:nvPr/>
        </p:nvSpPr>
        <p:spPr>
          <a:xfrm>
            <a:off x="8469086" y="2008412"/>
            <a:ext cx="3037114" cy="4196443"/>
          </a:xfrm>
          <a:prstGeom prst="rect">
            <a:avLst/>
          </a:prstGeom>
          <a:solidFill>
            <a:srgbClr val="FFFFFF">
              <a:alpha val="50196"/>
            </a:srgbClr>
          </a:solidFill>
          <a:ln w="9525">
            <a:solidFill>
              <a:schemeClr val="bg1">
                <a:lumMod val="85000"/>
                <a:alpha val="50196"/>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solidFill>
                  <a:schemeClr val="bg2"/>
                </a:solidFill>
              </a:rPr>
              <a:t>Pareto Optimization</a:t>
            </a:r>
          </a:p>
        </p:txBody>
      </p:sp>
    </p:spTree>
    <p:extLst>
      <p:ext uri="{BB962C8B-B14F-4D97-AF65-F5344CB8AC3E}">
        <p14:creationId xmlns:p14="http://schemas.microsoft.com/office/powerpoint/2010/main" val="374007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488A738-9650-48FE-AE30-52082C0508FF}"/>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10" name="Rectangle 2">
            <a:extLst>
              <a:ext uri="{FF2B5EF4-FFF2-40B4-BE49-F238E27FC236}">
                <a16:creationId xmlns:a16="http://schemas.microsoft.com/office/drawing/2014/main" id="{884B91BF-B045-4245-902D-8EF29471AAA4}"/>
              </a:ext>
            </a:extLst>
          </p:cNvPr>
          <p:cNvSpPr/>
          <p:nvPr/>
        </p:nvSpPr>
        <p:spPr>
          <a:xfrm>
            <a:off x="685800" y="2008414"/>
            <a:ext cx="3037114" cy="4196443"/>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pt-PT" sz="2800" b="1" dirty="0">
                <a:solidFill>
                  <a:schemeClr val="accent6">
                    <a:lumMod val="20000"/>
                    <a:lumOff val="80000"/>
                  </a:schemeClr>
                </a:solidFill>
              </a:rPr>
              <a:t>Design</a:t>
            </a:r>
          </a:p>
          <a:p>
            <a:pPr algn="ctr"/>
            <a:r>
              <a:rPr lang="pt-PT" sz="2800" b="1" dirty="0" err="1">
                <a:solidFill>
                  <a:schemeClr val="accent6">
                    <a:lumMod val="20000"/>
                    <a:lumOff val="80000"/>
                  </a:schemeClr>
                </a:solidFill>
              </a:rPr>
              <a:t>of</a:t>
            </a:r>
            <a:endParaRPr lang="pt-PT" sz="2800" b="1" dirty="0">
              <a:solidFill>
                <a:schemeClr val="accent6">
                  <a:lumMod val="20000"/>
                  <a:lumOff val="80000"/>
                </a:schemeClr>
              </a:solidFill>
            </a:endParaRPr>
          </a:p>
          <a:p>
            <a:pPr algn="ctr"/>
            <a:r>
              <a:rPr lang="pt-PT" sz="2800" b="1" dirty="0" err="1">
                <a:solidFill>
                  <a:schemeClr val="accent6">
                    <a:lumMod val="20000"/>
                    <a:lumOff val="80000"/>
                  </a:schemeClr>
                </a:solidFill>
              </a:rPr>
              <a:t>Experiments</a:t>
            </a:r>
            <a:endParaRPr lang="pt-PT" sz="2800" b="1" dirty="0">
              <a:solidFill>
                <a:schemeClr val="accent6">
                  <a:lumMod val="20000"/>
                  <a:lumOff val="80000"/>
                </a:schemeClr>
              </a:solidFill>
            </a:endParaRPr>
          </a:p>
        </p:txBody>
      </p:sp>
      <p:sp>
        <p:nvSpPr>
          <p:cNvPr id="11" name="Rectangle 3">
            <a:extLst>
              <a:ext uri="{FF2B5EF4-FFF2-40B4-BE49-F238E27FC236}">
                <a16:creationId xmlns:a16="http://schemas.microsoft.com/office/drawing/2014/main" id="{4A36E421-FAAC-4997-9BAA-15BF94856D5D}"/>
              </a:ext>
            </a:extLst>
          </p:cNvPr>
          <p:cNvSpPr/>
          <p:nvPr/>
        </p:nvSpPr>
        <p:spPr>
          <a:xfrm>
            <a:off x="4577443" y="2008413"/>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2800" dirty="0">
                <a:solidFill>
                  <a:schemeClr val="bg2"/>
                </a:solidFill>
              </a:rPr>
              <a:t>A priori </a:t>
            </a:r>
          </a:p>
          <a:p>
            <a:pPr algn="ctr"/>
            <a:r>
              <a:rPr lang="en-GB" sz="2800" dirty="0">
                <a:solidFill>
                  <a:schemeClr val="bg2"/>
                </a:solidFill>
              </a:rPr>
              <a:t>Preference Articulation</a:t>
            </a:r>
            <a:endParaRPr lang="en-GB" sz="2400" dirty="0">
              <a:solidFill>
                <a:schemeClr val="bg2"/>
              </a:solidFill>
            </a:endParaRPr>
          </a:p>
        </p:txBody>
      </p:sp>
      <p:sp>
        <p:nvSpPr>
          <p:cNvPr id="12" name="Rectangle 5">
            <a:extLst>
              <a:ext uri="{FF2B5EF4-FFF2-40B4-BE49-F238E27FC236}">
                <a16:creationId xmlns:a16="http://schemas.microsoft.com/office/drawing/2014/main" id="{72BEA0A5-B236-4F53-95FB-761CB8767C04}"/>
              </a:ext>
            </a:extLst>
          </p:cNvPr>
          <p:cNvSpPr/>
          <p:nvPr/>
        </p:nvSpPr>
        <p:spPr>
          <a:xfrm>
            <a:off x="8469086" y="2008412"/>
            <a:ext cx="3037114" cy="4196443"/>
          </a:xfrm>
          <a:prstGeom prst="rect">
            <a:avLst/>
          </a:prstGeom>
          <a:solidFill>
            <a:srgbClr val="FFFFFF">
              <a:alpha val="50196"/>
            </a:srgbClr>
          </a:solidFill>
          <a:ln w="9525">
            <a:solidFill>
              <a:schemeClr val="bg1">
                <a:lumMod val="85000"/>
                <a:alpha val="50196"/>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solidFill>
                  <a:schemeClr val="bg2"/>
                </a:solidFill>
              </a:rPr>
              <a:t>Pareto Optimization</a:t>
            </a:r>
          </a:p>
        </p:txBody>
      </p:sp>
      <p:sp>
        <p:nvSpPr>
          <p:cNvPr id="2" name="CaixaDeTexto 1">
            <a:extLst>
              <a:ext uri="{FF2B5EF4-FFF2-40B4-BE49-F238E27FC236}">
                <a16:creationId xmlns:a16="http://schemas.microsoft.com/office/drawing/2014/main" id="{DE9578F9-7EF2-4449-9070-1A86626D377D}"/>
              </a:ext>
            </a:extLst>
          </p:cNvPr>
          <p:cNvSpPr txBox="1"/>
          <p:nvPr/>
        </p:nvSpPr>
        <p:spPr>
          <a:xfrm>
            <a:off x="838200" y="5011474"/>
            <a:ext cx="2819400"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PT" sz="2400" dirty="0" err="1">
                <a:solidFill>
                  <a:schemeClr val="bg1"/>
                </a:solidFill>
              </a:rPr>
              <a:t>multiple</a:t>
            </a:r>
            <a:r>
              <a:rPr lang="pt-PT" sz="2400" dirty="0">
                <a:solidFill>
                  <a:schemeClr val="bg1"/>
                </a:solidFill>
              </a:rPr>
              <a:t> designs</a:t>
            </a:r>
          </a:p>
          <a:p>
            <a:pPr marL="342900" indent="-342900">
              <a:lnSpc>
                <a:spcPct val="150000"/>
              </a:lnSpc>
              <a:buFont typeface="Arial" panose="020B0604020202020204" pitchFamily="34" charset="0"/>
              <a:buChar char="•"/>
            </a:pPr>
            <a:r>
              <a:rPr lang="pt-PT" sz="2400" dirty="0" err="1">
                <a:solidFill>
                  <a:schemeClr val="bg1"/>
                </a:solidFill>
              </a:rPr>
              <a:t>sampling</a:t>
            </a:r>
            <a:r>
              <a:rPr lang="pt-PT" sz="2400" dirty="0">
                <a:solidFill>
                  <a:schemeClr val="bg1"/>
                </a:solidFill>
              </a:rPr>
              <a:t> </a:t>
            </a:r>
            <a:r>
              <a:rPr lang="pt-PT" sz="2400" dirty="0" err="1">
                <a:solidFill>
                  <a:schemeClr val="bg1"/>
                </a:solidFill>
              </a:rPr>
              <a:t>methods</a:t>
            </a:r>
            <a:endParaRPr lang="pt-PT" sz="2400" dirty="0">
              <a:solidFill>
                <a:schemeClr val="bg1"/>
              </a:solidFill>
            </a:endParaRPr>
          </a:p>
        </p:txBody>
      </p:sp>
    </p:spTree>
    <p:extLst>
      <p:ext uri="{BB962C8B-B14F-4D97-AF65-F5344CB8AC3E}">
        <p14:creationId xmlns:p14="http://schemas.microsoft.com/office/powerpoint/2010/main" val="4233118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488A738-9650-48FE-AE30-52082C0508FF}"/>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10" name="Rectangle 2">
            <a:extLst>
              <a:ext uri="{FF2B5EF4-FFF2-40B4-BE49-F238E27FC236}">
                <a16:creationId xmlns:a16="http://schemas.microsoft.com/office/drawing/2014/main" id="{884B91BF-B045-4245-902D-8EF29471AAA4}"/>
              </a:ext>
            </a:extLst>
          </p:cNvPr>
          <p:cNvSpPr/>
          <p:nvPr/>
        </p:nvSpPr>
        <p:spPr>
          <a:xfrm>
            <a:off x="685800" y="2008414"/>
            <a:ext cx="3037114" cy="4196443"/>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pt-PT" sz="2800" b="1" dirty="0">
                <a:solidFill>
                  <a:schemeClr val="accent6">
                    <a:lumMod val="20000"/>
                    <a:lumOff val="80000"/>
                  </a:schemeClr>
                </a:solidFill>
              </a:rPr>
              <a:t>Design</a:t>
            </a:r>
          </a:p>
          <a:p>
            <a:pPr algn="ctr"/>
            <a:r>
              <a:rPr lang="pt-PT" sz="2800" b="1" dirty="0" err="1">
                <a:solidFill>
                  <a:schemeClr val="accent6">
                    <a:lumMod val="20000"/>
                    <a:lumOff val="80000"/>
                  </a:schemeClr>
                </a:solidFill>
              </a:rPr>
              <a:t>of</a:t>
            </a:r>
            <a:endParaRPr lang="pt-PT" sz="2800" b="1" dirty="0">
              <a:solidFill>
                <a:schemeClr val="accent6">
                  <a:lumMod val="20000"/>
                  <a:lumOff val="80000"/>
                </a:schemeClr>
              </a:solidFill>
            </a:endParaRPr>
          </a:p>
          <a:p>
            <a:pPr algn="ctr"/>
            <a:r>
              <a:rPr lang="pt-PT" sz="2800" b="1" dirty="0" err="1">
                <a:solidFill>
                  <a:schemeClr val="accent6">
                    <a:lumMod val="20000"/>
                    <a:lumOff val="80000"/>
                  </a:schemeClr>
                </a:solidFill>
              </a:rPr>
              <a:t>Experiments</a:t>
            </a:r>
            <a:endParaRPr lang="pt-PT" sz="2800" b="1" dirty="0">
              <a:solidFill>
                <a:schemeClr val="accent6">
                  <a:lumMod val="20000"/>
                  <a:lumOff val="80000"/>
                </a:schemeClr>
              </a:solidFill>
            </a:endParaRPr>
          </a:p>
        </p:txBody>
      </p:sp>
      <p:sp>
        <p:nvSpPr>
          <p:cNvPr id="11" name="Rectangle 3">
            <a:extLst>
              <a:ext uri="{FF2B5EF4-FFF2-40B4-BE49-F238E27FC236}">
                <a16:creationId xmlns:a16="http://schemas.microsoft.com/office/drawing/2014/main" id="{4A36E421-FAAC-4997-9BAA-15BF94856D5D}"/>
              </a:ext>
            </a:extLst>
          </p:cNvPr>
          <p:cNvSpPr/>
          <p:nvPr/>
        </p:nvSpPr>
        <p:spPr>
          <a:xfrm>
            <a:off x="4577443" y="2008413"/>
            <a:ext cx="3037114" cy="4196443"/>
          </a:xfrm>
          <a:prstGeom prst="rect">
            <a:avLst/>
          </a:prstGeom>
          <a:noFill/>
          <a:ln w="9525" cap="flat" cmpd="sng" algn="ctr">
            <a:solidFill>
              <a:schemeClr val="accent6">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200000"/>
              </a:lnSpc>
            </a:pPr>
            <a:r>
              <a:rPr lang="en-GB" sz="2000" dirty="0"/>
              <a:t>Simple</a:t>
            </a:r>
          </a:p>
          <a:p>
            <a:pPr algn="ctr">
              <a:lnSpc>
                <a:spcPct val="200000"/>
              </a:lnSpc>
            </a:pPr>
            <a:r>
              <a:rPr lang="en-GB" sz="2000" dirty="0"/>
              <a:t>Flexible</a:t>
            </a:r>
          </a:p>
          <a:p>
            <a:pPr algn="ctr">
              <a:lnSpc>
                <a:spcPct val="200000"/>
              </a:lnSpc>
            </a:pPr>
            <a:r>
              <a:rPr lang="en-GB" sz="2000" dirty="0"/>
              <a:t>Availability</a:t>
            </a:r>
          </a:p>
          <a:p>
            <a:pPr algn="ctr">
              <a:lnSpc>
                <a:spcPct val="200000"/>
              </a:lnSpc>
            </a:pPr>
            <a:r>
              <a:rPr lang="en-GB" sz="2000" dirty="0"/>
              <a:t>More informed process</a:t>
            </a:r>
          </a:p>
        </p:txBody>
      </p:sp>
      <p:sp>
        <p:nvSpPr>
          <p:cNvPr id="12" name="Rectangle 5">
            <a:extLst>
              <a:ext uri="{FF2B5EF4-FFF2-40B4-BE49-F238E27FC236}">
                <a16:creationId xmlns:a16="http://schemas.microsoft.com/office/drawing/2014/main" id="{72BEA0A5-B236-4F53-95FB-761CB8767C04}"/>
              </a:ext>
            </a:extLst>
          </p:cNvPr>
          <p:cNvSpPr/>
          <p:nvPr/>
        </p:nvSpPr>
        <p:spPr>
          <a:xfrm>
            <a:off x="8469086" y="2008412"/>
            <a:ext cx="3037114" cy="4196443"/>
          </a:xfrm>
          <a:prstGeom prst="rect">
            <a:avLst/>
          </a:prstGeom>
          <a:solidFill>
            <a:srgbClr val="FFFFFF">
              <a:alpha val="50196"/>
            </a:srgbClr>
          </a:solidFill>
          <a:ln w="9525">
            <a:solidFill>
              <a:schemeClr val="bg1">
                <a:lumMod val="85000"/>
                <a:alpha val="50196"/>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800" dirty="0">
              <a:solidFill>
                <a:schemeClr val="accent6">
                  <a:lumMod val="20000"/>
                  <a:lumOff val="80000"/>
                </a:schemeClr>
              </a:solidFill>
            </a:endParaRPr>
          </a:p>
        </p:txBody>
      </p:sp>
    </p:spTree>
    <p:extLst>
      <p:ext uri="{BB962C8B-B14F-4D97-AF65-F5344CB8AC3E}">
        <p14:creationId xmlns:p14="http://schemas.microsoft.com/office/powerpoint/2010/main" val="4013366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488A738-9650-48FE-AE30-52082C0508FF}"/>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10" name="Rectangle 2">
            <a:extLst>
              <a:ext uri="{FF2B5EF4-FFF2-40B4-BE49-F238E27FC236}">
                <a16:creationId xmlns:a16="http://schemas.microsoft.com/office/drawing/2014/main" id="{884B91BF-B045-4245-902D-8EF29471AAA4}"/>
              </a:ext>
            </a:extLst>
          </p:cNvPr>
          <p:cNvSpPr/>
          <p:nvPr/>
        </p:nvSpPr>
        <p:spPr>
          <a:xfrm>
            <a:off x="685800" y="2008414"/>
            <a:ext cx="3037114" cy="4196443"/>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pt-PT" sz="2800" b="1" dirty="0">
                <a:solidFill>
                  <a:schemeClr val="accent6">
                    <a:lumMod val="20000"/>
                    <a:lumOff val="80000"/>
                  </a:schemeClr>
                </a:solidFill>
              </a:rPr>
              <a:t>Design</a:t>
            </a:r>
          </a:p>
          <a:p>
            <a:pPr algn="ctr"/>
            <a:r>
              <a:rPr lang="pt-PT" sz="2800" b="1" dirty="0" err="1">
                <a:solidFill>
                  <a:schemeClr val="accent6">
                    <a:lumMod val="20000"/>
                    <a:lumOff val="80000"/>
                  </a:schemeClr>
                </a:solidFill>
              </a:rPr>
              <a:t>of</a:t>
            </a:r>
            <a:endParaRPr lang="pt-PT" sz="2800" b="1" dirty="0">
              <a:solidFill>
                <a:schemeClr val="accent6">
                  <a:lumMod val="20000"/>
                  <a:lumOff val="80000"/>
                </a:schemeClr>
              </a:solidFill>
            </a:endParaRPr>
          </a:p>
          <a:p>
            <a:pPr algn="ctr"/>
            <a:r>
              <a:rPr lang="pt-PT" sz="2800" b="1" dirty="0" err="1">
                <a:solidFill>
                  <a:schemeClr val="accent6">
                    <a:lumMod val="20000"/>
                    <a:lumOff val="80000"/>
                  </a:schemeClr>
                </a:solidFill>
              </a:rPr>
              <a:t>Experiments</a:t>
            </a:r>
            <a:endParaRPr lang="pt-PT" sz="2800" b="1" dirty="0">
              <a:solidFill>
                <a:schemeClr val="accent6">
                  <a:lumMod val="20000"/>
                  <a:lumOff val="80000"/>
                </a:schemeClr>
              </a:solidFill>
            </a:endParaRPr>
          </a:p>
        </p:txBody>
      </p:sp>
      <p:sp>
        <p:nvSpPr>
          <p:cNvPr id="11" name="Rectangle 3">
            <a:extLst>
              <a:ext uri="{FF2B5EF4-FFF2-40B4-BE49-F238E27FC236}">
                <a16:creationId xmlns:a16="http://schemas.microsoft.com/office/drawing/2014/main" id="{4A36E421-FAAC-4997-9BAA-15BF94856D5D}"/>
              </a:ext>
            </a:extLst>
          </p:cNvPr>
          <p:cNvSpPr/>
          <p:nvPr/>
        </p:nvSpPr>
        <p:spPr>
          <a:xfrm>
            <a:off x="4577443" y="2008413"/>
            <a:ext cx="3037114" cy="4196443"/>
          </a:xfrm>
          <a:prstGeom prst="rect">
            <a:avLst/>
          </a:prstGeom>
          <a:noFill/>
          <a:ln w="9525" cap="flat" cmpd="sng" algn="ctr">
            <a:solidFill>
              <a:schemeClr val="accent6">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200000"/>
              </a:lnSpc>
            </a:pPr>
            <a:r>
              <a:rPr lang="en-GB" sz="2000" dirty="0"/>
              <a:t>Simple</a:t>
            </a:r>
          </a:p>
          <a:p>
            <a:pPr algn="ctr">
              <a:lnSpc>
                <a:spcPct val="200000"/>
              </a:lnSpc>
            </a:pPr>
            <a:r>
              <a:rPr lang="en-GB" sz="2000" dirty="0"/>
              <a:t>Flexible</a:t>
            </a:r>
          </a:p>
          <a:p>
            <a:pPr algn="ctr">
              <a:lnSpc>
                <a:spcPct val="200000"/>
              </a:lnSpc>
            </a:pPr>
            <a:r>
              <a:rPr lang="en-GB" sz="2000" dirty="0"/>
              <a:t>Availability</a:t>
            </a:r>
          </a:p>
          <a:p>
            <a:pPr algn="ctr">
              <a:lnSpc>
                <a:spcPct val="200000"/>
              </a:lnSpc>
            </a:pPr>
            <a:r>
              <a:rPr lang="en-GB" sz="2000" dirty="0"/>
              <a:t>More informed process</a:t>
            </a:r>
          </a:p>
        </p:txBody>
      </p:sp>
      <p:sp>
        <p:nvSpPr>
          <p:cNvPr id="12" name="Rectangle 5">
            <a:extLst>
              <a:ext uri="{FF2B5EF4-FFF2-40B4-BE49-F238E27FC236}">
                <a16:creationId xmlns:a16="http://schemas.microsoft.com/office/drawing/2014/main" id="{72BEA0A5-B236-4F53-95FB-761CB8767C04}"/>
              </a:ext>
            </a:extLst>
          </p:cNvPr>
          <p:cNvSpPr/>
          <p:nvPr/>
        </p:nvSpPr>
        <p:spPr>
          <a:xfrm>
            <a:off x="8469088" y="2008413"/>
            <a:ext cx="3037114" cy="4196443"/>
          </a:xfrm>
          <a:prstGeom prst="rect">
            <a:avLst/>
          </a:prstGeom>
          <a:solidFill>
            <a:srgbClr val="FFFFFF">
              <a:alpha val="50196"/>
            </a:srgbClr>
          </a:solidFill>
          <a:ln w="9525">
            <a:solidFill>
              <a:srgbClr val="C00000">
                <a:alpha val="50196"/>
              </a:srgb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lnSpc>
                <a:spcPct val="200000"/>
              </a:lnSpc>
            </a:pPr>
            <a:r>
              <a:rPr lang="en-GB" sz="2000" dirty="0">
                <a:solidFill>
                  <a:srgbClr val="C00000"/>
                </a:solidFill>
              </a:rPr>
              <a:t>No quality guarantee</a:t>
            </a:r>
          </a:p>
          <a:p>
            <a:pPr algn="ctr">
              <a:lnSpc>
                <a:spcPct val="200000"/>
              </a:lnSpc>
            </a:pPr>
            <a:r>
              <a:rPr lang="en-GB" sz="2000" dirty="0">
                <a:solidFill>
                  <a:srgbClr val="C00000"/>
                </a:solidFill>
              </a:rPr>
              <a:t>Not intelligent process</a:t>
            </a:r>
          </a:p>
        </p:txBody>
      </p:sp>
    </p:spTree>
    <p:extLst>
      <p:ext uri="{BB962C8B-B14F-4D97-AF65-F5344CB8AC3E}">
        <p14:creationId xmlns:p14="http://schemas.microsoft.com/office/powerpoint/2010/main" val="4172177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Graphic 26" descr="Thermometer">
            <a:extLst>
              <a:ext uri="{FF2B5EF4-FFF2-40B4-BE49-F238E27FC236}">
                <a16:creationId xmlns:a16="http://schemas.microsoft.com/office/drawing/2014/main" id="{54D93B02-E3AB-42A4-BA22-E1A5B349CC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9316" y="6469602"/>
            <a:ext cx="379141" cy="379141"/>
          </a:xfrm>
          <a:prstGeom prst="rect">
            <a:avLst/>
          </a:prstGeom>
        </p:spPr>
      </p:pic>
      <p:pic>
        <p:nvPicPr>
          <p:cNvPr id="26" name="Graphic 25" descr="Sun">
            <a:extLst>
              <a:ext uri="{FF2B5EF4-FFF2-40B4-BE49-F238E27FC236}">
                <a16:creationId xmlns:a16="http://schemas.microsoft.com/office/drawing/2014/main" id="{F6A299B9-88B7-4A4F-9549-1D0DC5663B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9676" y="6469603"/>
            <a:ext cx="379140" cy="379140"/>
          </a:xfrm>
          <a:prstGeom prst="rect">
            <a:avLst/>
          </a:prstGeom>
        </p:spPr>
      </p:pic>
      <p:pic>
        <p:nvPicPr>
          <p:cNvPr id="30" name="Graphic 29" descr="Home">
            <a:extLst>
              <a:ext uri="{FF2B5EF4-FFF2-40B4-BE49-F238E27FC236}">
                <a16:creationId xmlns:a16="http://schemas.microsoft.com/office/drawing/2014/main" id="{CADFE09A-D2D1-4836-9C4B-599187DD790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 y="1837327"/>
            <a:ext cx="1373514" cy="1373514"/>
          </a:xfrm>
          <a:prstGeom prst="rect">
            <a:avLst/>
          </a:prstGeom>
        </p:spPr>
      </p:pic>
      <p:pic>
        <p:nvPicPr>
          <p:cNvPr id="31" name="Graphic 30" descr="House">
            <a:extLst>
              <a:ext uri="{FF2B5EF4-FFF2-40B4-BE49-F238E27FC236}">
                <a16:creationId xmlns:a16="http://schemas.microsoft.com/office/drawing/2014/main" id="{04A3926F-340B-488B-9B91-07F0B78664B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23936" y="1837327"/>
            <a:ext cx="1373514" cy="1373514"/>
          </a:xfrm>
          <a:prstGeom prst="rect">
            <a:avLst/>
          </a:prstGeom>
        </p:spPr>
      </p:pic>
      <p:pic>
        <p:nvPicPr>
          <p:cNvPr id="41" name="Graphic 40" descr="Sun">
            <a:extLst>
              <a:ext uri="{FF2B5EF4-FFF2-40B4-BE49-F238E27FC236}">
                <a16:creationId xmlns:a16="http://schemas.microsoft.com/office/drawing/2014/main" id="{6AADAD42-E5FF-4433-B152-AD63ED705B7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5773" y="3949391"/>
            <a:ext cx="584775" cy="584775"/>
          </a:xfrm>
          <a:prstGeom prst="rect">
            <a:avLst/>
          </a:prstGeom>
        </p:spPr>
      </p:pic>
      <p:pic>
        <p:nvPicPr>
          <p:cNvPr id="42" name="Graphic 41" descr="Sun">
            <a:extLst>
              <a:ext uri="{FF2B5EF4-FFF2-40B4-BE49-F238E27FC236}">
                <a16:creationId xmlns:a16="http://schemas.microsoft.com/office/drawing/2014/main" id="{EC3FE641-5F58-4E13-B99E-62A9B919043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127" y="3949391"/>
            <a:ext cx="584775" cy="584775"/>
          </a:xfrm>
          <a:prstGeom prst="rect">
            <a:avLst/>
          </a:prstGeom>
        </p:spPr>
      </p:pic>
      <p:pic>
        <p:nvPicPr>
          <p:cNvPr id="43" name="Graphic 42" descr="Sun">
            <a:extLst>
              <a:ext uri="{FF2B5EF4-FFF2-40B4-BE49-F238E27FC236}">
                <a16:creationId xmlns:a16="http://schemas.microsoft.com/office/drawing/2014/main" id="{DEF55BD6-573E-4BC6-98C9-88A84B9D16D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6481" y="3949391"/>
            <a:ext cx="584775" cy="584775"/>
          </a:xfrm>
          <a:prstGeom prst="rect">
            <a:avLst/>
          </a:prstGeom>
        </p:spPr>
      </p:pic>
      <p:pic>
        <p:nvPicPr>
          <p:cNvPr id="45" name="Graphic 44" descr="Barn">
            <a:extLst>
              <a:ext uri="{FF2B5EF4-FFF2-40B4-BE49-F238E27FC236}">
                <a16:creationId xmlns:a16="http://schemas.microsoft.com/office/drawing/2014/main" id="{25DDF005-F95F-4A04-B1A3-515C88B6335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05043" y="1891412"/>
            <a:ext cx="1325563" cy="1325563"/>
          </a:xfrm>
          <a:prstGeom prst="rect">
            <a:avLst/>
          </a:prstGeom>
        </p:spPr>
      </p:pic>
      <p:pic>
        <p:nvPicPr>
          <p:cNvPr id="46" name="Graphic 45" descr="Sun">
            <a:extLst>
              <a:ext uri="{FF2B5EF4-FFF2-40B4-BE49-F238E27FC236}">
                <a16:creationId xmlns:a16="http://schemas.microsoft.com/office/drawing/2014/main" id="{C9E9711D-DAC0-45A4-A8AD-788CAD47F1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8525" y="3949390"/>
            <a:ext cx="584775" cy="584775"/>
          </a:xfrm>
          <a:prstGeom prst="rect">
            <a:avLst/>
          </a:prstGeom>
        </p:spPr>
      </p:pic>
      <p:pic>
        <p:nvPicPr>
          <p:cNvPr id="47" name="Graphic 46" descr="Thermometer">
            <a:extLst>
              <a:ext uri="{FF2B5EF4-FFF2-40B4-BE49-F238E27FC236}">
                <a16:creationId xmlns:a16="http://schemas.microsoft.com/office/drawing/2014/main" id="{7A1DDD3F-593A-464B-95CE-BAB866B8F76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71884" y="4736163"/>
            <a:ext cx="584775" cy="584775"/>
          </a:xfrm>
          <a:prstGeom prst="rect">
            <a:avLst/>
          </a:prstGeom>
        </p:spPr>
      </p:pic>
      <p:pic>
        <p:nvPicPr>
          <p:cNvPr id="49" name="Graphic 48" descr="Thermometer">
            <a:extLst>
              <a:ext uri="{FF2B5EF4-FFF2-40B4-BE49-F238E27FC236}">
                <a16:creationId xmlns:a16="http://schemas.microsoft.com/office/drawing/2014/main" id="{F4976A75-B9E1-43FA-883C-26C53E0F257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4736164"/>
            <a:ext cx="584775" cy="584775"/>
          </a:xfrm>
          <a:prstGeom prst="rect">
            <a:avLst/>
          </a:prstGeom>
        </p:spPr>
      </p:pic>
      <p:pic>
        <p:nvPicPr>
          <p:cNvPr id="50" name="Graphic 49" descr="Piggy Bank">
            <a:extLst>
              <a:ext uri="{FF2B5EF4-FFF2-40B4-BE49-F238E27FC236}">
                <a16:creationId xmlns:a16="http://schemas.microsoft.com/office/drawing/2014/main" id="{DD25A87D-E8FE-4490-8996-F656A31605C5}"/>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5251" y="3210841"/>
            <a:ext cx="584775" cy="584775"/>
          </a:xfrm>
          <a:prstGeom prst="rect">
            <a:avLst/>
          </a:prstGeom>
        </p:spPr>
      </p:pic>
      <p:pic>
        <p:nvPicPr>
          <p:cNvPr id="52" name="Graphic 51" descr="Piggy Bank">
            <a:extLst>
              <a:ext uri="{FF2B5EF4-FFF2-40B4-BE49-F238E27FC236}">
                <a16:creationId xmlns:a16="http://schemas.microsoft.com/office/drawing/2014/main" id="{AC8B8122-1E3E-443D-9A27-62599C76260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27607" y="3214737"/>
            <a:ext cx="584775" cy="584775"/>
          </a:xfrm>
          <a:prstGeom prst="rect">
            <a:avLst/>
          </a:prstGeom>
        </p:spPr>
      </p:pic>
      <p:pic>
        <p:nvPicPr>
          <p:cNvPr id="53" name="Graphic 52" descr="Piggy Bank">
            <a:extLst>
              <a:ext uri="{FF2B5EF4-FFF2-40B4-BE49-F238E27FC236}">
                <a16:creationId xmlns:a16="http://schemas.microsoft.com/office/drawing/2014/main" id="{F6ED2438-83FB-4B18-83B1-CDA6754E9F3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55452" y="3228092"/>
            <a:ext cx="584775" cy="584775"/>
          </a:xfrm>
          <a:prstGeom prst="rect">
            <a:avLst/>
          </a:prstGeom>
        </p:spPr>
      </p:pic>
      <p:pic>
        <p:nvPicPr>
          <p:cNvPr id="54" name="Graphic 53" descr="Piggy Bank">
            <a:extLst>
              <a:ext uri="{FF2B5EF4-FFF2-40B4-BE49-F238E27FC236}">
                <a16:creationId xmlns:a16="http://schemas.microsoft.com/office/drawing/2014/main" id="{B0B7C307-084A-4480-8F64-79D562CF898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69342" y="3225122"/>
            <a:ext cx="584775" cy="584775"/>
          </a:xfrm>
          <a:prstGeom prst="rect">
            <a:avLst/>
          </a:prstGeom>
        </p:spPr>
      </p:pic>
      <p:pic>
        <p:nvPicPr>
          <p:cNvPr id="55" name="Graphic 54" descr="Piggy Bank">
            <a:extLst>
              <a:ext uri="{FF2B5EF4-FFF2-40B4-BE49-F238E27FC236}">
                <a16:creationId xmlns:a16="http://schemas.microsoft.com/office/drawing/2014/main" id="{FC1E76FC-4B11-4504-82B2-0A59D1DAD01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089696" y="3217562"/>
            <a:ext cx="584775" cy="584775"/>
          </a:xfrm>
          <a:prstGeom prst="rect">
            <a:avLst/>
          </a:prstGeom>
        </p:spPr>
      </p:pic>
      <p:pic>
        <p:nvPicPr>
          <p:cNvPr id="56" name="Graphic 55" descr="Piggy Bank">
            <a:extLst>
              <a:ext uri="{FF2B5EF4-FFF2-40B4-BE49-F238E27FC236}">
                <a16:creationId xmlns:a16="http://schemas.microsoft.com/office/drawing/2014/main" id="{4A94160C-9D49-4FFC-9ADF-6568C943F06A}"/>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13939" y="3215431"/>
            <a:ext cx="584775" cy="584775"/>
          </a:xfrm>
          <a:prstGeom prst="rect">
            <a:avLst/>
          </a:prstGeom>
        </p:spPr>
      </p:pic>
      <p:pic>
        <p:nvPicPr>
          <p:cNvPr id="60" name="Graphic 59" descr="Thermometer">
            <a:extLst>
              <a:ext uri="{FF2B5EF4-FFF2-40B4-BE49-F238E27FC236}">
                <a16:creationId xmlns:a16="http://schemas.microsoft.com/office/drawing/2014/main" id="{20FF5A29-372A-463A-A33A-BC46A04A00C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7994" y="4736163"/>
            <a:ext cx="584775" cy="584775"/>
          </a:xfrm>
          <a:prstGeom prst="rect">
            <a:avLst/>
          </a:prstGeom>
        </p:spPr>
      </p:pic>
      <p:pic>
        <p:nvPicPr>
          <p:cNvPr id="61" name="Graphic 60" descr="Thermometer">
            <a:extLst>
              <a:ext uri="{FF2B5EF4-FFF2-40B4-BE49-F238E27FC236}">
                <a16:creationId xmlns:a16="http://schemas.microsoft.com/office/drawing/2014/main" id="{F357EC7D-0313-451E-B291-5F83584E1D4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8525" y="4736162"/>
            <a:ext cx="584775" cy="584775"/>
          </a:xfrm>
          <a:prstGeom prst="rect">
            <a:avLst/>
          </a:prstGeom>
        </p:spPr>
      </p:pic>
      <p:sp>
        <p:nvSpPr>
          <p:cNvPr id="62" name="TextBox 61">
            <a:extLst>
              <a:ext uri="{FF2B5EF4-FFF2-40B4-BE49-F238E27FC236}">
                <a16:creationId xmlns:a16="http://schemas.microsoft.com/office/drawing/2014/main" id="{0EA83603-6441-4188-B686-9BCD01504856}"/>
              </a:ext>
            </a:extLst>
          </p:cNvPr>
          <p:cNvSpPr txBox="1"/>
          <p:nvPr/>
        </p:nvSpPr>
        <p:spPr>
          <a:xfrm>
            <a:off x="2444460" y="2642681"/>
            <a:ext cx="397866" cy="461665"/>
          </a:xfrm>
          <a:prstGeom prst="rect">
            <a:avLst/>
          </a:prstGeom>
          <a:noFill/>
        </p:spPr>
        <p:txBody>
          <a:bodyPr wrap="none" rtlCol="0">
            <a:spAutoFit/>
          </a:bodyPr>
          <a:lstStyle/>
          <a:p>
            <a:r>
              <a:rPr lang="en-GB" sz="2400" dirty="0">
                <a:solidFill>
                  <a:schemeClr val="accent6">
                    <a:lumMod val="75000"/>
                  </a:schemeClr>
                </a:solidFill>
              </a:rPr>
              <a:t>…</a:t>
            </a:r>
          </a:p>
        </p:txBody>
      </p:sp>
      <p:sp>
        <p:nvSpPr>
          <p:cNvPr id="63" name="TextBox 62">
            <a:extLst>
              <a:ext uri="{FF2B5EF4-FFF2-40B4-BE49-F238E27FC236}">
                <a16:creationId xmlns:a16="http://schemas.microsoft.com/office/drawing/2014/main" id="{3D3EE12F-CA27-4170-BC2B-46DEAA8E79BB}"/>
              </a:ext>
            </a:extLst>
          </p:cNvPr>
          <p:cNvSpPr txBox="1"/>
          <p:nvPr/>
        </p:nvSpPr>
        <p:spPr>
          <a:xfrm>
            <a:off x="4693323" y="2642680"/>
            <a:ext cx="397866" cy="461665"/>
          </a:xfrm>
          <a:prstGeom prst="rect">
            <a:avLst/>
          </a:prstGeom>
          <a:noFill/>
        </p:spPr>
        <p:txBody>
          <a:bodyPr wrap="none" rtlCol="0">
            <a:spAutoFit/>
          </a:bodyPr>
          <a:lstStyle/>
          <a:p>
            <a:r>
              <a:rPr lang="en-GB" sz="2400" dirty="0">
                <a:solidFill>
                  <a:schemeClr val="accent6">
                    <a:lumMod val="75000"/>
                  </a:schemeClr>
                </a:solidFill>
              </a:rPr>
              <a:t>…</a:t>
            </a:r>
          </a:p>
        </p:txBody>
      </p:sp>
      <p:sp>
        <p:nvSpPr>
          <p:cNvPr id="23" name="Title 1">
            <a:extLst>
              <a:ext uri="{FF2B5EF4-FFF2-40B4-BE49-F238E27FC236}">
                <a16:creationId xmlns:a16="http://schemas.microsoft.com/office/drawing/2014/main" id="{10B91467-9C93-47D8-A511-DD8DBE0F4F3F}"/>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Design of Experiments</a:t>
            </a:r>
          </a:p>
        </p:txBody>
      </p:sp>
      <p:pic>
        <p:nvPicPr>
          <p:cNvPr id="24" name="Graphic 23" descr="Piggy Bank">
            <a:extLst>
              <a:ext uri="{FF2B5EF4-FFF2-40B4-BE49-F238E27FC236}">
                <a16:creationId xmlns:a16="http://schemas.microsoft.com/office/drawing/2014/main" id="{B394E595-0A10-42FB-B197-134F67BA0D3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3333" y="6469602"/>
            <a:ext cx="379141" cy="379141"/>
          </a:xfrm>
          <a:prstGeom prst="rect">
            <a:avLst/>
          </a:prstGeom>
        </p:spPr>
      </p:pic>
      <p:sp>
        <p:nvSpPr>
          <p:cNvPr id="3" name="TextBox 2">
            <a:extLst>
              <a:ext uri="{FF2B5EF4-FFF2-40B4-BE49-F238E27FC236}">
                <a16:creationId xmlns:a16="http://schemas.microsoft.com/office/drawing/2014/main" id="{A9130FA2-42A1-4FBF-AA34-9689FD4A26D9}"/>
              </a:ext>
            </a:extLst>
          </p:cNvPr>
          <p:cNvSpPr txBox="1"/>
          <p:nvPr/>
        </p:nvSpPr>
        <p:spPr>
          <a:xfrm>
            <a:off x="6089697" y="6478859"/>
            <a:ext cx="6102304" cy="338554"/>
          </a:xfrm>
          <a:prstGeom prst="rect">
            <a:avLst/>
          </a:prstGeom>
          <a:solidFill>
            <a:srgbClr val="FFFFFF">
              <a:alpha val="50196"/>
            </a:srgbClr>
          </a:solidFill>
        </p:spPr>
        <p:txBody>
          <a:bodyPr wrap="square" rtlCol="0">
            <a:spAutoFit/>
          </a:bodyPr>
          <a:lstStyle/>
          <a:p>
            <a:r>
              <a:rPr lang="en-GB" sz="1600" dirty="0">
                <a:solidFill>
                  <a:schemeClr val="bg1">
                    <a:lumMod val="75000"/>
                  </a:schemeClr>
                </a:solidFill>
              </a:rPr>
              <a:t>             = cost               = daylight conditions         = thermal conditions</a:t>
            </a:r>
          </a:p>
        </p:txBody>
      </p:sp>
      <p:sp>
        <p:nvSpPr>
          <p:cNvPr id="7" name="TextBox 6">
            <a:extLst>
              <a:ext uri="{FF2B5EF4-FFF2-40B4-BE49-F238E27FC236}">
                <a16:creationId xmlns:a16="http://schemas.microsoft.com/office/drawing/2014/main" id="{62F78087-6E46-4262-AE3C-7C5FAB39F68F}"/>
              </a:ext>
            </a:extLst>
          </p:cNvPr>
          <p:cNvSpPr txBox="1"/>
          <p:nvPr/>
        </p:nvSpPr>
        <p:spPr>
          <a:xfrm>
            <a:off x="7878816" y="2117701"/>
            <a:ext cx="3474984" cy="3814890"/>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en-GB" sz="2000" dirty="0">
                <a:solidFill>
                  <a:schemeClr val="accent6">
                    <a:lumMod val="75000"/>
                  </a:schemeClr>
                </a:solidFill>
              </a:rPr>
              <a:t>Q</a:t>
            </a:r>
            <a:r>
              <a:rPr lang="en-GB" sz="2000" dirty="0"/>
              <a:t>uality of solutions</a:t>
            </a:r>
          </a:p>
          <a:p>
            <a:pPr marL="285750" indent="-285750">
              <a:lnSpc>
                <a:spcPct val="250000"/>
              </a:lnSpc>
              <a:buFont typeface="Wingdings" panose="05000000000000000000" pitchFamily="2" charset="2"/>
              <a:buChar char="ü"/>
            </a:pPr>
            <a:r>
              <a:rPr lang="en-GB" sz="2000" dirty="0">
                <a:solidFill>
                  <a:schemeClr val="accent6">
                    <a:lumMod val="75000"/>
                  </a:schemeClr>
                </a:solidFill>
              </a:rPr>
              <a:t>S</a:t>
            </a:r>
            <a:r>
              <a:rPr lang="en-GB" sz="2000" dirty="0"/>
              <a:t>implicity and flexibility</a:t>
            </a:r>
          </a:p>
          <a:p>
            <a:pPr marL="285750" indent="-285750">
              <a:lnSpc>
                <a:spcPct val="250000"/>
              </a:lnSpc>
              <a:buFont typeface="Wingdings" panose="05000000000000000000" pitchFamily="2" charset="2"/>
              <a:buChar char="ü"/>
            </a:pPr>
            <a:r>
              <a:rPr lang="en-GB" sz="2000" dirty="0">
                <a:solidFill>
                  <a:schemeClr val="accent6">
                    <a:lumMod val="75000"/>
                  </a:schemeClr>
                </a:solidFill>
              </a:rPr>
              <a:t>S</a:t>
            </a:r>
            <a:r>
              <a:rPr lang="en-GB" sz="2000" dirty="0"/>
              <a:t>ensitivity analysis</a:t>
            </a:r>
          </a:p>
          <a:p>
            <a:pPr marL="285750" indent="-285750">
              <a:lnSpc>
                <a:spcPct val="250000"/>
              </a:lnSpc>
              <a:buFont typeface="Wingdings" panose="05000000000000000000" pitchFamily="2" charset="2"/>
              <a:buChar char="ü"/>
            </a:pPr>
            <a:r>
              <a:rPr lang="en-GB" sz="2000" dirty="0">
                <a:solidFill>
                  <a:schemeClr val="accent6">
                    <a:lumMod val="75000"/>
                  </a:schemeClr>
                </a:solidFill>
              </a:rPr>
              <a:t>F</a:t>
            </a:r>
            <a:r>
              <a:rPr lang="en-GB" sz="2000" dirty="0"/>
              <a:t>ull information</a:t>
            </a:r>
          </a:p>
          <a:p>
            <a:pPr>
              <a:lnSpc>
                <a:spcPct val="250000"/>
              </a:lnSpc>
            </a:pPr>
            <a:endParaRPr lang="en-GB" sz="2000" dirty="0"/>
          </a:p>
        </p:txBody>
      </p:sp>
    </p:spTree>
    <p:extLst>
      <p:ext uri="{BB962C8B-B14F-4D97-AF65-F5344CB8AC3E}">
        <p14:creationId xmlns:p14="http://schemas.microsoft.com/office/powerpoint/2010/main" val="44729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plant&#10;&#10;Description automatically generated">
            <a:extLst>
              <a:ext uri="{FF2B5EF4-FFF2-40B4-BE49-F238E27FC236}">
                <a16:creationId xmlns:a16="http://schemas.microsoft.com/office/drawing/2014/main" id="{6BF6E041-E503-4922-9D0C-E32EFD158155}"/>
              </a:ext>
            </a:extLst>
          </p:cNvPr>
          <p:cNvPicPr>
            <a:picLocks noChangeAspect="1"/>
          </p:cNvPicPr>
          <p:nvPr/>
        </p:nvPicPr>
        <p:blipFill rotWithShape="1">
          <a:blip r:embed="rId3">
            <a:extLst>
              <a:ext uri="{28A0092B-C50C-407E-A947-70E740481C1C}">
                <a14:useLocalDpi xmlns:a14="http://schemas.microsoft.com/office/drawing/2010/main" val="0"/>
              </a:ext>
            </a:extLst>
          </a:blip>
          <a:srcRect l="14"/>
          <a:stretch/>
        </p:blipFill>
        <p:spPr>
          <a:xfrm>
            <a:off x="1115615" y="2168858"/>
            <a:ext cx="4742993" cy="2514138"/>
          </a:xfrm>
          <a:prstGeom prst="rect">
            <a:avLst/>
          </a:prstGeom>
        </p:spPr>
      </p:pic>
      <p:cxnSp>
        <p:nvCxnSpPr>
          <p:cNvPr id="18" name="Straight Connector 11">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6AA81F"/>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n animal&#10;&#10;Description automatically generated">
            <a:extLst>
              <a:ext uri="{FF2B5EF4-FFF2-40B4-BE49-F238E27FC236}">
                <a16:creationId xmlns:a16="http://schemas.microsoft.com/office/drawing/2014/main" id="{D0013102-C149-4DAF-862D-523A14B84EEC}"/>
              </a:ext>
            </a:extLst>
          </p:cNvPr>
          <p:cNvPicPr>
            <a:picLocks noChangeAspect="1"/>
          </p:cNvPicPr>
          <p:nvPr/>
        </p:nvPicPr>
        <p:blipFill rotWithShape="1">
          <a:blip r:embed="rId4">
            <a:extLst>
              <a:ext uri="{28A0092B-C50C-407E-A947-70E740481C1C}">
                <a14:useLocalDpi xmlns:a14="http://schemas.microsoft.com/office/drawing/2010/main" val="0"/>
              </a:ext>
            </a:extLst>
          </a:blip>
          <a:srcRect l="-1" r="-1759"/>
          <a:stretch/>
        </p:blipFill>
        <p:spPr>
          <a:xfrm>
            <a:off x="6343240" y="2173264"/>
            <a:ext cx="4728015" cy="2505326"/>
          </a:xfrm>
          <a:prstGeom prst="rect">
            <a:avLst/>
          </a:prstGeom>
        </p:spPr>
      </p:pic>
      <p:sp>
        <p:nvSpPr>
          <p:cNvPr id="8" name="TextBox 7">
            <a:extLst>
              <a:ext uri="{FF2B5EF4-FFF2-40B4-BE49-F238E27FC236}">
                <a16:creationId xmlns:a16="http://schemas.microsoft.com/office/drawing/2014/main" id="{8C871AA9-F7B3-49BC-991D-C214FBCB966E}"/>
              </a:ext>
            </a:extLst>
          </p:cNvPr>
          <p:cNvSpPr txBox="1"/>
          <p:nvPr/>
        </p:nvSpPr>
        <p:spPr>
          <a:xfrm>
            <a:off x="1115615" y="4822449"/>
            <a:ext cx="4742989" cy="461665"/>
          </a:xfrm>
          <a:prstGeom prst="rect">
            <a:avLst/>
          </a:prstGeom>
          <a:noFill/>
        </p:spPr>
        <p:txBody>
          <a:bodyPr wrap="square" rtlCol="0">
            <a:spAutoFit/>
          </a:bodyPr>
          <a:lstStyle/>
          <a:p>
            <a:pPr algn="ctr"/>
            <a:r>
              <a:rPr lang="pt-PT" sz="2400" dirty="0"/>
              <a:t>Sustainability</a:t>
            </a:r>
            <a:endParaRPr lang="en-GB" sz="2400" dirty="0"/>
          </a:p>
        </p:txBody>
      </p:sp>
      <p:sp>
        <p:nvSpPr>
          <p:cNvPr id="17" name="TextBox 16">
            <a:extLst>
              <a:ext uri="{FF2B5EF4-FFF2-40B4-BE49-F238E27FC236}">
                <a16:creationId xmlns:a16="http://schemas.microsoft.com/office/drawing/2014/main" id="{C56E0820-94BA-4545-8143-001F589A25B3}"/>
              </a:ext>
            </a:extLst>
          </p:cNvPr>
          <p:cNvSpPr txBox="1"/>
          <p:nvPr/>
        </p:nvSpPr>
        <p:spPr>
          <a:xfrm>
            <a:off x="6333393" y="4822449"/>
            <a:ext cx="4728005" cy="461665"/>
          </a:xfrm>
          <a:prstGeom prst="rect">
            <a:avLst/>
          </a:prstGeom>
          <a:noFill/>
        </p:spPr>
        <p:txBody>
          <a:bodyPr wrap="square" rtlCol="0">
            <a:spAutoFit/>
          </a:bodyPr>
          <a:lstStyle/>
          <a:p>
            <a:pPr algn="ctr"/>
            <a:r>
              <a:rPr lang="pt-PT" sz="2400" dirty="0"/>
              <a:t>Economic</a:t>
            </a:r>
            <a:endParaRPr lang="en-GB" sz="2400" dirty="0"/>
          </a:p>
        </p:txBody>
      </p:sp>
      <p:sp>
        <p:nvSpPr>
          <p:cNvPr id="10" name="Title 1">
            <a:extLst>
              <a:ext uri="{FF2B5EF4-FFF2-40B4-BE49-F238E27FC236}">
                <a16:creationId xmlns:a16="http://schemas.microsoft.com/office/drawing/2014/main" id="{D10D1DDF-C8AF-4D56-BB79-49303627B632}"/>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PT" dirty="0"/>
              <a:t>Motivation</a:t>
            </a:r>
            <a:endParaRPr lang="en-GB" dirty="0"/>
          </a:p>
        </p:txBody>
      </p:sp>
    </p:spTree>
    <p:extLst>
      <p:ext uri="{BB962C8B-B14F-4D97-AF65-F5344CB8AC3E}">
        <p14:creationId xmlns:p14="http://schemas.microsoft.com/office/powerpoint/2010/main" val="3448703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474C02-E3A3-4303-9AD5-AB115BF6EA26}"/>
              </a:ext>
            </a:extLst>
          </p:cNvPr>
          <p:cNvSpPr/>
          <p:nvPr/>
        </p:nvSpPr>
        <p:spPr>
          <a:xfrm>
            <a:off x="4577443" y="2008413"/>
            <a:ext cx="3037114" cy="419644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b="1" dirty="0">
                <a:solidFill>
                  <a:schemeClr val="bg1"/>
                </a:solidFill>
              </a:rPr>
              <a:t>A priori Preference Articulation</a:t>
            </a:r>
            <a:endParaRPr lang="en-GB" sz="2400" b="1" dirty="0">
              <a:solidFill>
                <a:schemeClr val="bg1"/>
              </a:solidFill>
            </a:endParaRPr>
          </a:p>
        </p:txBody>
      </p:sp>
      <p:sp>
        <p:nvSpPr>
          <p:cNvPr id="9" name="Title 1">
            <a:extLst>
              <a:ext uri="{FF2B5EF4-FFF2-40B4-BE49-F238E27FC236}">
                <a16:creationId xmlns:a16="http://schemas.microsoft.com/office/drawing/2014/main" id="{EF1034FE-EE49-46C4-85A1-3D9B89538FD2}"/>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10" name="Rectangle 2">
            <a:extLst>
              <a:ext uri="{FF2B5EF4-FFF2-40B4-BE49-F238E27FC236}">
                <a16:creationId xmlns:a16="http://schemas.microsoft.com/office/drawing/2014/main" id="{C4D095EE-0224-4B06-8FBE-8F081A8558FC}"/>
              </a:ext>
            </a:extLst>
          </p:cNvPr>
          <p:cNvSpPr/>
          <p:nvPr/>
        </p:nvSpPr>
        <p:spPr>
          <a:xfrm>
            <a:off x="685800" y="2008414"/>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pt-PT" sz="2800" dirty="0">
                <a:solidFill>
                  <a:schemeClr val="bg2"/>
                </a:solidFill>
              </a:rPr>
              <a:t>Design</a:t>
            </a:r>
          </a:p>
          <a:p>
            <a:pPr algn="ctr"/>
            <a:r>
              <a:rPr lang="pt-PT" sz="2800" dirty="0" err="1">
                <a:solidFill>
                  <a:schemeClr val="bg2"/>
                </a:solidFill>
              </a:rPr>
              <a:t>of</a:t>
            </a:r>
            <a:endParaRPr lang="pt-PT" sz="2800" dirty="0">
              <a:solidFill>
                <a:schemeClr val="bg2"/>
              </a:solidFill>
            </a:endParaRPr>
          </a:p>
          <a:p>
            <a:pPr algn="ctr"/>
            <a:r>
              <a:rPr lang="pt-PT" sz="2800" dirty="0" err="1">
                <a:solidFill>
                  <a:schemeClr val="bg2"/>
                </a:solidFill>
              </a:rPr>
              <a:t>Experiments</a:t>
            </a:r>
            <a:endParaRPr lang="pt-PT" sz="2800" dirty="0">
              <a:solidFill>
                <a:schemeClr val="bg2"/>
              </a:solidFill>
            </a:endParaRPr>
          </a:p>
        </p:txBody>
      </p:sp>
      <p:sp>
        <p:nvSpPr>
          <p:cNvPr id="11" name="Rectangle 5">
            <a:extLst>
              <a:ext uri="{FF2B5EF4-FFF2-40B4-BE49-F238E27FC236}">
                <a16:creationId xmlns:a16="http://schemas.microsoft.com/office/drawing/2014/main" id="{117B49ED-6F70-49F1-B36C-05F21F9F0BF9}"/>
              </a:ext>
            </a:extLst>
          </p:cNvPr>
          <p:cNvSpPr/>
          <p:nvPr/>
        </p:nvSpPr>
        <p:spPr>
          <a:xfrm>
            <a:off x="8469086" y="2008412"/>
            <a:ext cx="3037114" cy="4196443"/>
          </a:xfrm>
          <a:prstGeom prst="rect">
            <a:avLst/>
          </a:prstGeom>
          <a:solidFill>
            <a:srgbClr val="FFFFFF">
              <a:alpha val="50196"/>
            </a:srgbClr>
          </a:solidFill>
          <a:ln w="9525">
            <a:solidFill>
              <a:schemeClr val="bg1">
                <a:lumMod val="85000"/>
                <a:alpha val="50196"/>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solidFill>
                  <a:schemeClr val="bg2"/>
                </a:solidFill>
              </a:rPr>
              <a:t>Pareto Optimization</a:t>
            </a:r>
          </a:p>
        </p:txBody>
      </p:sp>
    </p:spTree>
    <p:extLst>
      <p:ext uri="{BB962C8B-B14F-4D97-AF65-F5344CB8AC3E}">
        <p14:creationId xmlns:p14="http://schemas.microsoft.com/office/powerpoint/2010/main" val="296763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474C02-E3A3-4303-9AD5-AB115BF6EA26}"/>
              </a:ext>
            </a:extLst>
          </p:cNvPr>
          <p:cNvSpPr/>
          <p:nvPr/>
        </p:nvSpPr>
        <p:spPr>
          <a:xfrm>
            <a:off x="4577443" y="2008413"/>
            <a:ext cx="3037114" cy="419644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b="1" dirty="0">
                <a:solidFill>
                  <a:schemeClr val="bg1"/>
                </a:solidFill>
              </a:rPr>
              <a:t>A priori Preference Articulation</a:t>
            </a:r>
          </a:p>
        </p:txBody>
      </p:sp>
      <p:sp>
        <p:nvSpPr>
          <p:cNvPr id="9" name="Title 1">
            <a:extLst>
              <a:ext uri="{FF2B5EF4-FFF2-40B4-BE49-F238E27FC236}">
                <a16:creationId xmlns:a16="http://schemas.microsoft.com/office/drawing/2014/main" id="{EF1034FE-EE49-46C4-85A1-3D9B89538FD2}"/>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10" name="Rectangle 2">
            <a:extLst>
              <a:ext uri="{FF2B5EF4-FFF2-40B4-BE49-F238E27FC236}">
                <a16:creationId xmlns:a16="http://schemas.microsoft.com/office/drawing/2014/main" id="{F815DDE2-5426-4D5D-AFD7-0F7A83A49B6E}"/>
              </a:ext>
            </a:extLst>
          </p:cNvPr>
          <p:cNvSpPr/>
          <p:nvPr/>
        </p:nvSpPr>
        <p:spPr>
          <a:xfrm>
            <a:off x="685800" y="2008414"/>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pt-PT" sz="2800" dirty="0">
                <a:solidFill>
                  <a:schemeClr val="bg2"/>
                </a:solidFill>
              </a:rPr>
              <a:t>Design</a:t>
            </a:r>
          </a:p>
          <a:p>
            <a:pPr algn="ctr"/>
            <a:r>
              <a:rPr lang="pt-PT" sz="2800" dirty="0" err="1">
                <a:solidFill>
                  <a:schemeClr val="bg2"/>
                </a:solidFill>
              </a:rPr>
              <a:t>of</a:t>
            </a:r>
            <a:endParaRPr lang="pt-PT" sz="2800" dirty="0">
              <a:solidFill>
                <a:schemeClr val="bg2"/>
              </a:solidFill>
            </a:endParaRPr>
          </a:p>
          <a:p>
            <a:pPr algn="ctr"/>
            <a:r>
              <a:rPr lang="pt-PT" sz="2800" dirty="0" err="1">
                <a:solidFill>
                  <a:schemeClr val="bg2"/>
                </a:solidFill>
              </a:rPr>
              <a:t>Experiments</a:t>
            </a:r>
            <a:endParaRPr lang="pt-PT" sz="2800" dirty="0">
              <a:solidFill>
                <a:schemeClr val="bg2"/>
              </a:solidFill>
            </a:endParaRPr>
          </a:p>
        </p:txBody>
      </p:sp>
      <p:sp>
        <p:nvSpPr>
          <p:cNvPr id="11" name="Rectangle 5">
            <a:extLst>
              <a:ext uri="{FF2B5EF4-FFF2-40B4-BE49-F238E27FC236}">
                <a16:creationId xmlns:a16="http://schemas.microsoft.com/office/drawing/2014/main" id="{66496C46-5249-4C8D-B65A-DDFA6BC731C2}"/>
              </a:ext>
            </a:extLst>
          </p:cNvPr>
          <p:cNvSpPr/>
          <p:nvPr/>
        </p:nvSpPr>
        <p:spPr>
          <a:xfrm>
            <a:off x="8469086" y="2008412"/>
            <a:ext cx="3037114" cy="4196443"/>
          </a:xfrm>
          <a:prstGeom prst="rect">
            <a:avLst/>
          </a:prstGeom>
          <a:solidFill>
            <a:srgbClr val="FFFFFF">
              <a:alpha val="50196"/>
            </a:srgbClr>
          </a:solidFill>
          <a:ln w="9525">
            <a:solidFill>
              <a:schemeClr val="bg1">
                <a:lumMod val="85000"/>
                <a:alpha val="50196"/>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800" dirty="0">
                <a:solidFill>
                  <a:schemeClr val="bg2"/>
                </a:solidFill>
              </a:rPr>
              <a:t>Pareto Optimization</a:t>
            </a:r>
          </a:p>
        </p:txBody>
      </p:sp>
      <p:sp>
        <p:nvSpPr>
          <p:cNvPr id="12" name="CaixaDeTexto 11">
            <a:extLst>
              <a:ext uri="{FF2B5EF4-FFF2-40B4-BE49-F238E27FC236}">
                <a16:creationId xmlns:a16="http://schemas.microsoft.com/office/drawing/2014/main" id="{2F23AABB-1E4C-4DBC-9C1B-E954BB98CD15}"/>
              </a:ext>
            </a:extLst>
          </p:cNvPr>
          <p:cNvSpPr txBox="1"/>
          <p:nvPr/>
        </p:nvSpPr>
        <p:spPr>
          <a:xfrm>
            <a:off x="4577443" y="4905150"/>
            <a:ext cx="3037113"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PT" sz="2400" dirty="0" err="1">
                <a:solidFill>
                  <a:schemeClr val="bg1"/>
                </a:solidFill>
              </a:rPr>
              <a:t>utility</a:t>
            </a:r>
            <a:r>
              <a:rPr lang="pt-PT" sz="2400" dirty="0">
                <a:solidFill>
                  <a:schemeClr val="bg1"/>
                </a:solidFill>
              </a:rPr>
              <a:t> </a:t>
            </a:r>
            <a:r>
              <a:rPr lang="pt-PT" sz="2400" dirty="0" err="1">
                <a:solidFill>
                  <a:schemeClr val="bg1"/>
                </a:solidFill>
              </a:rPr>
              <a:t>function</a:t>
            </a:r>
            <a:endParaRPr lang="pt-PT" sz="2400" dirty="0">
              <a:solidFill>
                <a:schemeClr val="bg1"/>
              </a:solidFill>
            </a:endParaRPr>
          </a:p>
          <a:p>
            <a:pPr marL="342900" indent="-342900">
              <a:lnSpc>
                <a:spcPct val="150000"/>
              </a:lnSpc>
              <a:buFont typeface="Arial" panose="020B0604020202020204" pitchFamily="34" charset="0"/>
              <a:buChar char="•"/>
            </a:pPr>
            <a:r>
              <a:rPr lang="pt-PT" sz="2400" dirty="0" err="1">
                <a:solidFill>
                  <a:schemeClr val="bg1"/>
                </a:solidFill>
              </a:rPr>
              <a:t>weighted</a:t>
            </a:r>
            <a:r>
              <a:rPr lang="pt-PT" sz="2400" dirty="0">
                <a:solidFill>
                  <a:schemeClr val="bg1"/>
                </a:solidFill>
              </a:rPr>
              <a:t> </a:t>
            </a:r>
            <a:r>
              <a:rPr lang="pt-PT" sz="2400" dirty="0" err="1">
                <a:solidFill>
                  <a:schemeClr val="bg1"/>
                </a:solidFill>
              </a:rPr>
              <a:t>objectives</a:t>
            </a:r>
            <a:endParaRPr lang="pt-PT" sz="2400" dirty="0">
              <a:solidFill>
                <a:schemeClr val="bg1"/>
              </a:solidFill>
            </a:endParaRPr>
          </a:p>
        </p:txBody>
      </p:sp>
    </p:spTree>
    <p:extLst>
      <p:ext uri="{BB962C8B-B14F-4D97-AF65-F5344CB8AC3E}">
        <p14:creationId xmlns:p14="http://schemas.microsoft.com/office/powerpoint/2010/main" val="3533421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474C02-E3A3-4303-9AD5-AB115BF6EA26}"/>
              </a:ext>
            </a:extLst>
          </p:cNvPr>
          <p:cNvSpPr/>
          <p:nvPr/>
        </p:nvSpPr>
        <p:spPr>
          <a:xfrm>
            <a:off x="4577443" y="2008413"/>
            <a:ext cx="3037114" cy="419644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b="1" dirty="0">
                <a:solidFill>
                  <a:schemeClr val="bg1"/>
                </a:solidFill>
              </a:rPr>
              <a:t>A priori Preference Articulation</a:t>
            </a:r>
          </a:p>
        </p:txBody>
      </p:sp>
      <p:sp>
        <p:nvSpPr>
          <p:cNvPr id="9" name="Title 1">
            <a:extLst>
              <a:ext uri="{FF2B5EF4-FFF2-40B4-BE49-F238E27FC236}">
                <a16:creationId xmlns:a16="http://schemas.microsoft.com/office/drawing/2014/main" id="{EF1034FE-EE49-46C4-85A1-3D9B89538FD2}"/>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10" name="Rectangle 2">
            <a:extLst>
              <a:ext uri="{FF2B5EF4-FFF2-40B4-BE49-F238E27FC236}">
                <a16:creationId xmlns:a16="http://schemas.microsoft.com/office/drawing/2014/main" id="{F815DDE2-5426-4D5D-AFD7-0F7A83A49B6E}"/>
              </a:ext>
            </a:extLst>
          </p:cNvPr>
          <p:cNvSpPr/>
          <p:nvPr/>
        </p:nvSpPr>
        <p:spPr>
          <a:xfrm>
            <a:off x="685800" y="2008414"/>
            <a:ext cx="3037114" cy="4196443"/>
          </a:xfrm>
          <a:prstGeom prst="rect">
            <a:avLst/>
          </a:prstGeom>
          <a:noFill/>
          <a:ln w="9525" cap="flat" cmpd="sng" algn="ctr">
            <a:solidFill>
              <a:schemeClr val="accent6">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200000"/>
              </a:lnSpc>
            </a:pPr>
            <a:r>
              <a:rPr lang="en-GB" sz="2000" dirty="0"/>
              <a:t>Easy use</a:t>
            </a:r>
          </a:p>
          <a:p>
            <a:pPr algn="ctr">
              <a:lnSpc>
                <a:spcPct val="200000"/>
              </a:lnSpc>
            </a:pPr>
            <a:r>
              <a:rPr lang="en-GB" sz="2000" dirty="0"/>
              <a:t>Availability</a:t>
            </a:r>
          </a:p>
          <a:p>
            <a:pPr algn="ctr">
              <a:lnSpc>
                <a:spcPct val="200000"/>
              </a:lnSpc>
            </a:pPr>
            <a:r>
              <a:rPr lang="en-GB" sz="2000" dirty="0"/>
              <a:t>Ready to use tools</a:t>
            </a:r>
          </a:p>
          <a:p>
            <a:pPr algn="ctr">
              <a:lnSpc>
                <a:spcPct val="200000"/>
              </a:lnSpc>
            </a:pPr>
            <a:r>
              <a:rPr lang="en-GB" sz="2000" dirty="0"/>
              <a:t>Time required</a:t>
            </a:r>
          </a:p>
          <a:p>
            <a:pPr algn="ctr">
              <a:lnSpc>
                <a:spcPct val="200000"/>
              </a:lnSpc>
            </a:pPr>
            <a:r>
              <a:rPr lang="en-GB" sz="2000" dirty="0"/>
              <a:t>Intelligent process</a:t>
            </a:r>
          </a:p>
        </p:txBody>
      </p:sp>
      <p:sp>
        <p:nvSpPr>
          <p:cNvPr id="11" name="Rectangle 5">
            <a:extLst>
              <a:ext uri="{FF2B5EF4-FFF2-40B4-BE49-F238E27FC236}">
                <a16:creationId xmlns:a16="http://schemas.microsoft.com/office/drawing/2014/main" id="{66496C46-5249-4C8D-B65A-DDFA6BC731C2}"/>
              </a:ext>
            </a:extLst>
          </p:cNvPr>
          <p:cNvSpPr/>
          <p:nvPr/>
        </p:nvSpPr>
        <p:spPr>
          <a:xfrm>
            <a:off x="8469086" y="2008412"/>
            <a:ext cx="3037114" cy="4196443"/>
          </a:xfrm>
          <a:prstGeom prst="rect">
            <a:avLst/>
          </a:prstGeom>
          <a:solidFill>
            <a:srgbClr val="FFFFFF">
              <a:alpha val="50196"/>
            </a:srgbClr>
          </a:solidFill>
          <a:ln w="9525">
            <a:solidFill>
              <a:schemeClr val="bg1">
                <a:lumMod val="85000"/>
                <a:alpha val="50196"/>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800" dirty="0">
              <a:solidFill>
                <a:schemeClr val="bg2"/>
              </a:solidFill>
            </a:endParaRPr>
          </a:p>
        </p:txBody>
      </p:sp>
    </p:spTree>
    <p:extLst>
      <p:ext uri="{BB962C8B-B14F-4D97-AF65-F5344CB8AC3E}">
        <p14:creationId xmlns:p14="http://schemas.microsoft.com/office/powerpoint/2010/main" val="1538164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474C02-E3A3-4303-9AD5-AB115BF6EA26}"/>
              </a:ext>
            </a:extLst>
          </p:cNvPr>
          <p:cNvSpPr/>
          <p:nvPr/>
        </p:nvSpPr>
        <p:spPr>
          <a:xfrm>
            <a:off x="4577443" y="2008413"/>
            <a:ext cx="3037114" cy="419644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b="1" dirty="0">
                <a:solidFill>
                  <a:schemeClr val="bg1"/>
                </a:solidFill>
              </a:rPr>
              <a:t>A priori Preference Articulation</a:t>
            </a:r>
          </a:p>
        </p:txBody>
      </p:sp>
      <p:sp>
        <p:nvSpPr>
          <p:cNvPr id="9" name="Title 1">
            <a:extLst>
              <a:ext uri="{FF2B5EF4-FFF2-40B4-BE49-F238E27FC236}">
                <a16:creationId xmlns:a16="http://schemas.microsoft.com/office/drawing/2014/main" id="{EF1034FE-EE49-46C4-85A1-3D9B89538FD2}"/>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10" name="Rectangle 2">
            <a:extLst>
              <a:ext uri="{FF2B5EF4-FFF2-40B4-BE49-F238E27FC236}">
                <a16:creationId xmlns:a16="http://schemas.microsoft.com/office/drawing/2014/main" id="{F815DDE2-5426-4D5D-AFD7-0F7A83A49B6E}"/>
              </a:ext>
            </a:extLst>
          </p:cNvPr>
          <p:cNvSpPr/>
          <p:nvPr/>
        </p:nvSpPr>
        <p:spPr>
          <a:xfrm>
            <a:off x="685800" y="2008414"/>
            <a:ext cx="3037114" cy="4196443"/>
          </a:xfrm>
          <a:prstGeom prst="rect">
            <a:avLst/>
          </a:prstGeom>
          <a:noFill/>
          <a:ln w="9525" cap="flat" cmpd="sng" algn="ctr">
            <a:solidFill>
              <a:schemeClr val="accent6">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200000"/>
              </a:lnSpc>
            </a:pPr>
            <a:r>
              <a:rPr lang="en-GB" sz="2000" dirty="0"/>
              <a:t>Easy use</a:t>
            </a:r>
          </a:p>
          <a:p>
            <a:pPr algn="ctr">
              <a:lnSpc>
                <a:spcPct val="200000"/>
              </a:lnSpc>
            </a:pPr>
            <a:r>
              <a:rPr lang="en-GB" sz="2000" dirty="0"/>
              <a:t>Availability</a:t>
            </a:r>
          </a:p>
          <a:p>
            <a:pPr algn="ctr">
              <a:lnSpc>
                <a:spcPct val="200000"/>
              </a:lnSpc>
            </a:pPr>
            <a:r>
              <a:rPr lang="en-GB" sz="2000" dirty="0"/>
              <a:t>Ready to use tools</a:t>
            </a:r>
          </a:p>
          <a:p>
            <a:pPr algn="ctr">
              <a:lnSpc>
                <a:spcPct val="200000"/>
              </a:lnSpc>
            </a:pPr>
            <a:r>
              <a:rPr lang="en-GB" sz="2000" dirty="0"/>
              <a:t>Time required</a:t>
            </a:r>
          </a:p>
          <a:p>
            <a:pPr algn="ctr">
              <a:lnSpc>
                <a:spcPct val="200000"/>
              </a:lnSpc>
            </a:pPr>
            <a:r>
              <a:rPr lang="en-GB" sz="2000" dirty="0"/>
              <a:t>Intelligent process</a:t>
            </a:r>
          </a:p>
        </p:txBody>
      </p:sp>
      <p:sp>
        <p:nvSpPr>
          <p:cNvPr id="11" name="Rectangle 5">
            <a:extLst>
              <a:ext uri="{FF2B5EF4-FFF2-40B4-BE49-F238E27FC236}">
                <a16:creationId xmlns:a16="http://schemas.microsoft.com/office/drawing/2014/main" id="{66496C46-5249-4C8D-B65A-DDFA6BC731C2}"/>
              </a:ext>
            </a:extLst>
          </p:cNvPr>
          <p:cNvSpPr/>
          <p:nvPr/>
        </p:nvSpPr>
        <p:spPr>
          <a:xfrm>
            <a:off x="8469086" y="2008412"/>
            <a:ext cx="3037114" cy="4196443"/>
          </a:xfrm>
          <a:prstGeom prst="rect">
            <a:avLst/>
          </a:prstGeom>
          <a:solidFill>
            <a:srgbClr val="FFFFFF">
              <a:alpha val="50196"/>
            </a:srgbClr>
          </a:solidFill>
          <a:ln w="9525">
            <a:solidFill>
              <a:srgbClr val="C00000">
                <a:alpha val="50196"/>
              </a:srgb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000" dirty="0">
                <a:solidFill>
                  <a:srgbClr val="C00000"/>
                </a:solidFill>
              </a:rPr>
              <a:t>Loss of control</a:t>
            </a:r>
          </a:p>
          <a:p>
            <a:pPr algn="ctr">
              <a:lnSpc>
                <a:spcPct val="200000"/>
              </a:lnSpc>
            </a:pPr>
            <a:r>
              <a:rPr lang="en-GB" sz="2000" dirty="0">
                <a:solidFill>
                  <a:srgbClr val="C00000"/>
                </a:solidFill>
              </a:rPr>
              <a:t>Single option</a:t>
            </a:r>
          </a:p>
          <a:p>
            <a:pPr algn="ctr">
              <a:lnSpc>
                <a:spcPct val="200000"/>
              </a:lnSpc>
            </a:pPr>
            <a:r>
              <a:rPr lang="en-GB" sz="2000" dirty="0">
                <a:solidFill>
                  <a:srgbClr val="C00000"/>
                </a:solidFill>
              </a:rPr>
              <a:t>Little information</a:t>
            </a:r>
          </a:p>
        </p:txBody>
      </p:sp>
    </p:spTree>
    <p:extLst>
      <p:ext uri="{BB962C8B-B14F-4D97-AF65-F5344CB8AC3E}">
        <p14:creationId xmlns:p14="http://schemas.microsoft.com/office/powerpoint/2010/main" val="1007602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8D1FA07-47C0-438A-BD88-B02A3934B4E7}"/>
              </a:ext>
            </a:extLst>
          </p:cNvPr>
          <p:cNvSpPr txBox="1">
            <a:spLocks/>
          </p:cNvSpPr>
          <p:nvPr/>
        </p:nvSpPr>
        <p:spPr>
          <a:xfrm>
            <a:off x="838200" y="313366"/>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A Priori Preference Articulation</a:t>
            </a:r>
          </a:p>
        </p:txBody>
      </p:sp>
      <p:sp>
        <p:nvSpPr>
          <p:cNvPr id="4" name="TextBox 3">
            <a:extLst>
              <a:ext uri="{FF2B5EF4-FFF2-40B4-BE49-F238E27FC236}">
                <a16:creationId xmlns:a16="http://schemas.microsoft.com/office/drawing/2014/main" id="{CCA9CE5F-EEB3-487D-8A28-069F76D8F299}"/>
              </a:ext>
            </a:extLst>
          </p:cNvPr>
          <p:cNvSpPr txBox="1"/>
          <p:nvPr/>
        </p:nvSpPr>
        <p:spPr>
          <a:xfrm>
            <a:off x="7689246" y="2117701"/>
            <a:ext cx="3474984" cy="3814890"/>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en-GB" sz="2000" dirty="0">
                <a:solidFill>
                  <a:schemeClr val="accent6">
                    <a:lumMod val="75000"/>
                  </a:schemeClr>
                </a:solidFill>
              </a:rPr>
              <a:t>M</a:t>
            </a:r>
            <a:r>
              <a:rPr lang="en-GB" sz="2000" dirty="0"/>
              <a:t>ore Intelligent</a:t>
            </a:r>
            <a:endParaRPr lang="en-GB" sz="2000" dirty="0">
              <a:solidFill>
                <a:schemeClr val="accent6">
                  <a:lumMod val="75000"/>
                </a:schemeClr>
              </a:solidFill>
            </a:endParaRPr>
          </a:p>
          <a:p>
            <a:pPr marL="285750" indent="-285750">
              <a:lnSpc>
                <a:spcPct val="250000"/>
              </a:lnSpc>
              <a:buFont typeface="Wingdings" panose="05000000000000000000" pitchFamily="2" charset="2"/>
              <a:buChar char="ü"/>
            </a:pPr>
            <a:r>
              <a:rPr lang="en-GB" sz="2000" dirty="0">
                <a:solidFill>
                  <a:schemeClr val="accent6">
                    <a:lumMod val="75000"/>
                  </a:schemeClr>
                </a:solidFill>
              </a:rPr>
              <a:t>S</a:t>
            </a:r>
            <a:r>
              <a:rPr lang="en-GB" sz="2000" dirty="0"/>
              <a:t>ingle preference</a:t>
            </a:r>
          </a:p>
          <a:p>
            <a:pPr marL="285750" indent="-285750">
              <a:lnSpc>
                <a:spcPct val="250000"/>
              </a:lnSpc>
              <a:buFont typeface="Wingdings" panose="05000000000000000000" pitchFamily="2" charset="2"/>
              <a:buChar char="ü"/>
            </a:pPr>
            <a:r>
              <a:rPr lang="en-GB" sz="2000" dirty="0">
                <a:solidFill>
                  <a:schemeClr val="accent6">
                    <a:lumMod val="75000"/>
                  </a:schemeClr>
                </a:solidFill>
              </a:rPr>
              <a:t>S</a:t>
            </a:r>
            <a:r>
              <a:rPr lang="en-GB" sz="2000" dirty="0"/>
              <a:t>ingle solution</a:t>
            </a:r>
          </a:p>
          <a:p>
            <a:pPr marL="285750" indent="-285750">
              <a:lnSpc>
                <a:spcPct val="250000"/>
              </a:lnSpc>
              <a:buFont typeface="Wingdings" panose="05000000000000000000" pitchFamily="2" charset="2"/>
              <a:buChar char="ü"/>
            </a:pPr>
            <a:r>
              <a:rPr lang="en-GB" sz="2000" dirty="0">
                <a:solidFill>
                  <a:schemeClr val="accent6">
                    <a:lumMod val="75000"/>
                  </a:schemeClr>
                </a:solidFill>
              </a:rPr>
              <a:t>D</a:t>
            </a:r>
            <a:r>
              <a:rPr lang="en-GB" sz="2000" dirty="0"/>
              <a:t>esign control </a:t>
            </a:r>
          </a:p>
          <a:p>
            <a:pPr>
              <a:lnSpc>
                <a:spcPct val="250000"/>
              </a:lnSpc>
            </a:pPr>
            <a:endParaRPr lang="en-GB" sz="2000" dirty="0"/>
          </a:p>
        </p:txBody>
      </p:sp>
      <p:pic>
        <p:nvPicPr>
          <p:cNvPr id="5" name="Graphic 4" descr="House">
            <a:extLst>
              <a:ext uri="{FF2B5EF4-FFF2-40B4-BE49-F238E27FC236}">
                <a16:creationId xmlns:a16="http://schemas.microsoft.com/office/drawing/2014/main" id="{6C90E6D2-C551-445D-BF1A-F0C788C010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52247" y="4093404"/>
            <a:ext cx="1373514" cy="1373514"/>
          </a:xfrm>
          <a:prstGeom prst="rect">
            <a:avLst/>
          </a:prstGeom>
        </p:spPr>
      </p:pic>
      <p:pic>
        <p:nvPicPr>
          <p:cNvPr id="6" name="Graphic 5" descr="Sun">
            <a:extLst>
              <a:ext uri="{FF2B5EF4-FFF2-40B4-BE49-F238E27FC236}">
                <a16:creationId xmlns:a16="http://schemas.microsoft.com/office/drawing/2014/main" id="{29957B09-0D80-4CC0-93A3-2D6DCEF4248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6263" y="2469468"/>
            <a:ext cx="584775" cy="584775"/>
          </a:xfrm>
          <a:prstGeom prst="rect">
            <a:avLst/>
          </a:prstGeom>
        </p:spPr>
      </p:pic>
      <p:pic>
        <p:nvPicPr>
          <p:cNvPr id="7" name="Graphic 6" descr="Sun">
            <a:extLst>
              <a:ext uri="{FF2B5EF4-FFF2-40B4-BE49-F238E27FC236}">
                <a16:creationId xmlns:a16="http://schemas.microsoft.com/office/drawing/2014/main" id="{FD403EAC-ADB3-4061-9394-9CFEF664C15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46617" y="2469468"/>
            <a:ext cx="584775" cy="584775"/>
          </a:xfrm>
          <a:prstGeom prst="rect">
            <a:avLst/>
          </a:prstGeom>
        </p:spPr>
      </p:pic>
      <p:pic>
        <p:nvPicPr>
          <p:cNvPr id="8" name="Graphic 7" descr="Sun">
            <a:extLst>
              <a:ext uri="{FF2B5EF4-FFF2-40B4-BE49-F238E27FC236}">
                <a16:creationId xmlns:a16="http://schemas.microsoft.com/office/drawing/2014/main" id="{11AF085B-AD93-4DB7-8B9D-2242872813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6971" y="2469468"/>
            <a:ext cx="584775" cy="584775"/>
          </a:xfrm>
          <a:prstGeom prst="rect">
            <a:avLst/>
          </a:prstGeom>
        </p:spPr>
      </p:pic>
      <p:pic>
        <p:nvPicPr>
          <p:cNvPr id="9" name="Graphic 8" descr="Thermometer">
            <a:extLst>
              <a:ext uri="{FF2B5EF4-FFF2-40B4-BE49-F238E27FC236}">
                <a16:creationId xmlns:a16="http://schemas.microsoft.com/office/drawing/2014/main" id="{7104A8E6-F27C-4069-84C7-BF6A4FF76A6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2374" y="3379493"/>
            <a:ext cx="584775" cy="584775"/>
          </a:xfrm>
          <a:prstGeom prst="rect">
            <a:avLst/>
          </a:prstGeom>
        </p:spPr>
      </p:pic>
      <p:pic>
        <p:nvPicPr>
          <p:cNvPr id="13" name="Graphic 12" descr="Barn">
            <a:extLst>
              <a:ext uri="{FF2B5EF4-FFF2-40B4-BE49-F238E27FC236}">
                <a16:creationId xmlns:a16="http://schemas.microsoft.com/office/drawing/2014/main" id="{4F96C776-4CA5-43A6-8EC9-0EF99609893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7206" y="4141355"/>
            <a:ext cx="1325563" cy="1325563"/>
          </a:xfrm>
          <a:prstGeom prst="rect">
            <a:avLst/>
          </a:prstGeom>
        </p:spPr>
      </p:pic>
      <p:pic>
        <p:nvPicPr>
          <p:cNvPr id="14" name="Graphic 13" descr="Sun">
            <a:extLst>
              <a:ext uri="{FF2B5EF4-FFF2-40B4-BE49-F238E27FC236}">
                <a16:creationId xmlns:a16="http://schemas.microsoft.com/office/drawing/2014/main" id="{ED2744D6-B79B-418F-93C2-7445D9224E3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6857" y="2469468"/>
            <a:ext cx="584775" cy="584775"/>
          </a:xfrm>
          <a:prstGeom prst="rect">
            <a:avLst/>
          </a:prstGeom>
        </p:spPr>
      </p:pic>
      <p:pic>
        <p:nvPicPr>
          <p:cNvPr id="16" name="Graphic 15" descr="Thermometer">
            <a:extLst>
              <a:ext uri="{FF2B5EF4-FFF2-40B4-BE49-F238E27FC236}">
                <a16:creationId xmlns:a16="http://schemas.microsoft.com/office/drawing/2014/main" id="{90F67169-E2B9-4497-BFE2-3C4A8CD62FC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7601" y="3379493"/>
            <a:ext cx="584775" cy="584775"/>
          </a:xfrm>
          <a:prstGeom prst="rect">
            <a:avLst/>
          </a:prstGeom>
        </p:spPr>
      </p:pic>
      <p:pic>
        <p:nvPicPr>
          <p:cNvPr id="17" name="Graphic 16" descr="Man">
            <a:extLst>
              <a:ext uri="{FF2B5EF4-FFF2-40B4-BE49-F238E27FC236}">
                <a16:creationId xmlns:a16="http://schemas.microsoft.com/office/drawing/2014/main" id="{E994CFF3-53F2-4AA2-BD80-3C324813167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3865" y="2935944"/>
            <a:ext cx="1000697" cy="1013626"/>
          </a:xfrm>
          <a:prstGeom prst="rect">
            <a:avLst/>
          </a:prstGeom>
        </p:spPr>
      </p:pic>
      <p:pic>
        <p:nvPicPr>
          <p:cNvPr id="19" name="Graphic 18" descr="Parent and Child">
            <a:extLst>
              <a:ext uri="{FF2B5EF4-FFF2-40B4-BE49-F238E27FC236}">
                <a16:creationId xmlns:a16="http://schemas.microsoft.com/office/drawing/2014/main" id="{CB31745B-F063-4106-9ADA-D98FACF7B68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43658" y="2926682"/>
            <a:ext cx="1132211" cy="1132211"/>
          </a:xfrm>
          <a:prstGeom prst="rect">
            <a:avLst/>
          </a:prstGeom>
        </p:spPr>
      </p:pic>
      <p:pic>
        <p:nvPicPr>
          <p:cNvPr id="20" name="Graphic 19" descr="Thermometer">
            <a:extLst>
              <a:ext uri="{FF2B5EF4-FFF2-40B4-BE49-F238E27FC236}">
                <a16:creationId xmlns:a16="http://schemas.microsoft.com/office/drawing/2014/main" id="{C5097B54-DD8C-4530-B48A-DBFE5F18D38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59316" y="6469602"/>
            <a:ext cx="379141" cy="379141"/>
          </a:xfrm>
          <a:prstGeom prst="rect">
            <a:avLst/>
          </a:prstGeom>
        </p:spPr>
      </p:pic>
      <p:pic>
        <p:nvPicPr>
          <p:cNvPr id="21" name="Graphic 20" descr="Sun">
            <a:extLst>
              <a:ext uri="{FF2B5EF4-FFF2-40B4-BE49-F238E27FC236}">
                <a16:creationId xmlns:a16="http://schemas.microsoft.com/office/drawing/2014/main" id="{24458C96-CDE4-43E3-A132-911A959BDFEA}"/>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9676" y="6469603"/>
            <a:ext cx="379140" cy="379140"/>
          </a:xfrm>
          <a:prstGeom prst="rect">
            <a:avLst/>
          </a:prstGeom>
        </p:spPr>
      </p:pic>
      <p:sp>
        <p:nvSpPr>
          <p:cNvPr id="23" name="TextBox 22">
            <a:extLst>
              <a:ext uri="{FF2B5EF4-FFF2-40B4-BE49-F238E27FC236}">
                <a16:creationId xmlns:a16="http://schemas.microsoft.com/office/drawing/2014/main" id="{DCEE620B-1577-4FCD-836C-F4D1F78A04C7}"/>
              </a:ext>
            </a:extLst>
          </p:cNvPr>
          <p:cNvSpPr txBox="1"/>
          <p:nvPr/>
        </p:nvSpPr>
        <p:spPr>
          <a:xfrm>
            <a:off x="6089697" y="6478859"/>
            <a:ext cx="6102304" cy="338554"/>
          </a:xfrm>
          <a:prstGeom prst="rect">
            <a:avLst/>
          </a:prstGeom>
          <a:solidFill>
            <a:srgbClr val="FFFFFF">
              <a:alpha val="50196"/>
            </a:srgbClr>
          </a:solidFill>
        </p:spPr>
        <p:txBody>
          <a:bodyPr wrap="square" rtlCol="0">
            <a:spAutoFit/>
          </a:bodyPr>
          <a:lstStyle/>
          <a:p>
            <a:r>
              <a:rPr lang="en-GB" sz="1600" dirty="0">
                <a:solidFill>
                  <a:schemeClr val="bg1">
                    <a:lumMod val="75000"/>
                  </a:schemeClr>
                </a:solidFill>
              </a:rPr>
              <a:t>                                       = daylight conditions         = thermal conditions</a:t>
            </a:r>
          </a:p>
        </p:txBody>
      </p:sp>
      <p:sp>
        <p:nvSpPr>
          <p:cNvPr id="2" name="TextBox 1">
            <a:extLst>
              <a:ext uri="{FF2B5EF4-FFF2-40B4-BE49-F238E27FC236}">
                <a16:creationId xmlns:a16="http://schemas.microsoft.com/office/drawing/2014/main" id="{F46C046E-8B9D-4CC2-8487-A28A941E89B6}"/>
              </a:ext>
            </a:extLst>
          </p:cNvPr>
          <p:cNvSpPr txBox="1"/>
          <p:nvPr/>
        </p:nvSpPr>
        <p:spPr>
          <a:xfrm>
            <a:off x="502860" y="4025146"/>
            <a:ext cx="526106" cy="307777"/>
          </a:xfrm>
          <a:prstGeom prst="rect">
            <a:avLst/>
          </a:prstGeom>
          <a:noFill/>
        </p:spPr>
        <p:txBody>
          <a:bodyPr wrap="none" rtlCol="0">
            <a:spAutoFit/>
          </a:bodyPr>
          <a:lstStyle/>
          <a:p>
            <a:r>
              <a:rPr lang="en-GB" sz="1400" dirty="0"/>
              <a:t>John</a:t>
            </a:r>
          </a:p>
        </p:txBody>
      </p:sp>
      <p:sp>
        <p:nvSpPr>
          <p:cNvPr id="24" name="TextBox 23">
            <a:extLst>
              <a:ext uri="{FF2B5EF4-FFF2-40B4-BE49-F238E27FC236}">
                <a16:creationId xmlns:a16="http://schemas.microsoft.com/office/drawing/2014/main" id="{C3A77B26-3031-42A2-AE42-ACA9B0343B82}"/>
              </a:ext>
            </a:extLst>
          </p:cNvPr>
          <p:cNvSpPr txBox="1"/>
          <p:nvPr/>
        </p:nvSpPr>
        <p:spPr>
          <a:xfrm>
            <a:off x="3353044" y="4058893"/>
            <a:ext cx="1397883" cy="307777"/>
          </a:xfrm>
          <a:prstGeom prst="rect">
            <a:avLst/>
          </a:prstGeom>
          <a:noFill/>
        </p:spPr>
        <p:txBody>
          <a:bodyPr wrap="none" rtlCol="0">
            <a:spAutoFit/>
          </a:bodyPr>
          <a:lstStyle/>
          <a:p>
            <a:r>
              <a:rPr lang="en-GB" sz="1400" dirty="0"/>
              <a:t>Ray &amp; Ray Junior</a:t>
            </a:r>
          </a:p>
        </p:txBody>
      </p:sp>
      <p:pic>
        <p:nvPicPr>
          <p:cNvPr id="25" name="Graphic 24" descr="Thermometer">
            <a:extLst>
              <a:ext uri="{FF2B5EF4-FFF2-40B4-BE49-F238E27FC236}">
                <a16:creationId xmlns:a16="http://schemas.microsoft.com/office/drawing/2014/main" id="{DEE03786-F2A5-4912-B97E-37753436405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53654" y="3386983"/>
            <a:ext cx="584775" cy="584775"/>
          </a:xfrm>
          <a:prstGeom prst="rect">
            <a:avLst/>
          </a:prstGeom>
        </p:spPr>
      </p:pic>
    </p:spTree>
    <p:extLst>
      <p:ext uri="{BB962C8B-B14F-4D97-AF65-F5344CB8AC3E}">
        <p14:creationId xmlns:p14="http://schemas.microsoft.com/office/powerpoint/2010/main" val="4166287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16224B-3926-4788-8962-0827B7ABF60E}"/>
              </a:ext>
            </a:extLst>
          </p:cNvPr>
          <p:cNvSpPr/>
          <p:nvPr/>
        </p:nvSpPr>
        <p:spPr>
          <a:xfrm>
            <a:off x="8469086" y="2008412"/>
            <a:ext cx="3037114" cy="419644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b="1" dirty="0"/>
              <a:t>Pareto Optimization</a:t>
            </a:r>
            <a:endParaRPr lang="en-GB" b="1" dirty="0"/>
          </a:p>
        </p:txBody>
      </p:sp>
      <p:sp>
        <p:nvSpPr>
          <p:cNvPr id="8" name="Title 1">
            <a:extLst>
              <a:ext uri="{FF2B5EF4-FFF2-40B4-BE49-F238E27FC236}">
                <a16:creationId xmlns:a16="http://schemas.microsoft.com/office/drawing/2014/main" id="{45C23D93-09A8-4887-9953-49189717A56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9" name="Rectangle 2">
            <a:extLst>
              <a:ext uri="{FF2B5EF4-FFF2-40B4-BE49-F238E27FC236}">
                <a16:creationId xmlns:a16="http://schemas.microsoft.com/office/drawing/2014/main" id="{280DF523-F72E-48BB-BA21-63D91433B0AD}"/>
              </a:ext>
            </a:extLst>
          </p:cNvPr>
          <p:cNvSpPr/>
          <p:nvPr/>
        </p:nvSpPr>
        <p:spPr>
          <a:xfrm>
            <a:off x="685800" y="2008414"/>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pt-PT" sz="2800" dirty="0">
                <a:solidFill>
                  <a:schemeClr val="bg2"/>
                </a:solidFill>
              </a:rPr>
              <a:t>Design</a:t>
            </a:r>
          </a:p>
          <a:p>
            <a:pPr algn="ctr"/>
            <a:r>
              <a:rPr lang="pt-PT" sz="2800" dirty="0" err="1">
                <a:solidFill>
                  <a:schemeClr val="bg2"/>
                </a:solidFill>
              </a:rPr>
              <a:t>of</a:t>
            </a:r>
            <a:endParaRPr lang="pt-PT" sz="2800" dirty="0">
              <a:solidFill>
                <a:schemeClr val="bg2"/>
              </a:solidFill>
            </a:endParaRPr>
          </a:p>
          <a:p>
            <a:pPr algn="ctr"/>
            <a:r>
              <a:rPr lang="pt-PT" sz="2800" dirty="0" err="1">
                <a:solidFill>
                  <a:schemeClr val="bg2"/>
                </a:solidFill>
              </a:rPr>
              <a:t>Experiments</a:t>
            </a:r>
            <a:endParaRPr lang="pt-PT" sz="2800" dirty="0">
              <a:solidFill>
                <a:schemeClr val="bg2"/>
              </a:solidFill>
            </a:endParaRPr>
          </a:p>
        </p:txBody>
      </p:sp>
      <p:sp>
        <p:nvSpPr>
          <p:cNvPr id="10" name="Rectangle 3">
            <a:extLst>
              <a:ext uri="{FF2B5EF4-FFF2-40B4-BE49-F238E27FC236}">
                <a16:creationId xmlns:a16="http://schemas.microsoft.com/office/drawing/2014/main" id="{C24BE36A-EA05-4B0B-A777-D8F0D2AA7989}"/>
              </a:ext>
            </a:extLst>
          </p:cNvPr>
          <p:cNvSpPr/>
          <p:nvPr/>
        </p:nvSpPr>
        <p:spPr>
          <a:xfrm>
            <a:off x="4577443" y="2008413"/>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2800" dirty="0">
                <a:solidFill>
                  <a:schemeClr val="bg2"/>
                </a:solidFill>
              </a:rPr>
              <a:t>A priori </a:t>
            </a:r>
          </a:p>
          <a:p>
            <a:pPr algn="ctr"/>
            <a:r>
              <a:rPr lang="en-GB" sz="2800" dirty="0">
                <a:solidFill>
                  <a:schemeClr val="bg2"/>
                </a:solidFill>
              </a:rPr>
              <a:t>Preference Articulation</a:t>
            </a:r>
            <a:endParaRPr lang="en-GB" sz="2400" dirty="0">
              <a:solidFill>
                <a:schemeClr val="bg2"/>
              </a:solidFill>
            </a:endParaRPr>
          </a:p>
        </p:txBody>
      </p:sp>
    </p:spTree>
    <p:extLst>
      <p:ext uri="{BB962C8B-B14F-4D97-AF65-F5344CB8AC3E}">
        <p14:creationId xmlns:p14="http://schemas.microsoft.com/office/powerpoint/2010/main" val="2733967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16224B-3926-4788-8962-0827B7ABF60E}"/>
              </a:ext>
            </a:extLst>
          </p:cNvPr>
          <p:cNvSpPr/>
          <p:nvPr/>
        </p:nvSpPr>
        <p:spPr>
          <a:xfrm>
            <a:off x="8469086" y="2008412"/>
            <a:ext cx="3037114" cy="419644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b="1" dirty="0"/>
              <a:t>Pareto Optimization</a:t>
            </a:r>
          </a:p>
        </p:txBody>
      </p:sp>
      <p:sp>
        <p:nvSpPr>
          <p:cNvPr id="8" name="Title 1">
            <a:extLst>
              <a:ext uri="{FF2B5EF4-FFF2-40B4-BE49-F238E27FC236}">
                <a16:creationId xmlns:a16="http://schemas.microsoft.com/office/drawing/2014/main" id="{45C23D93-09A8-4887-9953-49189717A56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9" name="Rectangle 2">
            <a:extLst>
              <a:ext uri="{FF2B5EF4-FFF2-40B4-BE49-F238E27FC236}">
                <a16:creationId xmlns:a16="http://schemas.microsoft.com/office/drawing/2014/main" id="{6AEB9033-8E79-4153-B870-D87BEBC6D3F5}"/>
              </a:ext>
            </a:extLst>
          </p:cNvPr>
          <p:cNvSpPr/>
          <p:nvPr/>
        </p:nvSpPr>
        <p:spPr>
          <a:xfrm>
            <a:off x="685800" y="2008414"/>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pt-PT" sz="2800" dirty="0">
                <a:solidFill>
                  <a:schemeClr val="bg2"/>
                </a:solidFill>
              </a:rPr>
              <a:t>Design</a:t>
            </a:r>
          </a:p>
          <a:p>
            <a:pPr algn="ctr"/>
            <a:r>
              <a:rPr lang="pt-PT" sz="2800" dirty="0" err="1">
                <a:solidFill>
                  <a:schemeClr val="bg2"/>
                </a:solidFill>
              </a:rPr>
              <a:t>of</a:t>
            </a:r>
            <a:endParaRPr lang="pt-PT" sz="2800" dirty="0">
              <a:solidFill>
                <a:schemeClr val="bg2"/>
              </a:solidFill>
            </a:endParaRPr>
          </a:p>
          <a:p>
            <a:pPr algn="ctr"/>
            <a:r>
              <a:rPr lang="pt-PT" sz="2800" dirty="0" err="1">
                <a:solidFill>
                  <a:schemeClr val="bg2"/>
                </a:solidFill>
              </a:rPr>
              <a:t>Experiments</a:t>
            </a:r>
            <a:endParaRPr lang="pt-PT" sz="2800" dirty="0">
              <a:solidFill>
                <a:schemeClr val="bg2"/>
              </a:solidFill>
            </a:endParaRPr>
          </a:p>
        </p:txBody>
      </p:sp>
      <p:sp>
        <p:nvSpPr>
          <p:cNvPr id="10" name="Rectangle 3">
            <a:extLst>
              <a:ext uri="{FF2B5EF4-FFF2-40B4-BE49-F238E27FC236}">
                <a16:creationId xmlns:a16="http://schemas.microsoft.com/office/drawing/2014/main" id="{489D521A-C3A6-497D-BCF3-E56D58F4826C}"/>
              </a:ext>
            </a:extLst>
          </p:cNvPr>
          <p:cNvSpPr/>
          <p:nvPr/>
        </p:nvSpPr>
        <p:spPr>
          <a:xfrm>
            <a:off x="4577443" y="2008413"/>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GB" sz="2800" dirty="0">
                <a:solidFill>
                  <a:schemeClr val="bg2"/>
                </a:solidFill>
              </a:rPr>
              <a:t>A priori </a:t>
            </a:r>
          </a:p>
          <a:p>
            <a:pPr algn="ctr"/>
            <a:r>
              <a:rPr lang="en-GB" sz="2800" dirty="0">
                <a:solidFill>
                  <a:schemeClr val="bg2"/>
                </a:solidFill>
              </a:rPr>
              <a:t>Preference Articulation</a:t>
            </a:r>
            <a:endParaRPr lang="en-GB" sz="2400" dirty="0">
              <a:solidFill>
                <a:schemeClr val="bg2"/>
              </a:solidFill>
            </a:endParaRPr>
          </a:p>
        </p:txBody>
      </p:sp>
      <p:sp>
        <p:nvSpPr>
          <p:cNvPr id="11" name="CaixaDeTexto 10">
            <a:extLst>
              <a:ext uri="{FF2B5EF4-FFF2-40B4-BE49-F238E27FC236}">
                <a16:creationId xmlns:a16="http://schemas.microsoft.com/office/drawing/2014/main" id="{B2C80A86-7709-4726-BF4D-3999173B17F8}"/>
              </a:ext>
            </a:extLst>
          </p:cNvPr>
          <p:cNvSpPr txBox="1"/>
          <p:nvPr/>
        </p:nvSpPr>
        <p:spPr>
          <a:xfrm>
            <a:off x="8469087" y="4905150"/>
            <a:ext cx="3024567" cy="5890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400" dirty="0">
                <a:solidFill>
                  <a:schemeClr val="bg1"/>
                </a:solidFill>
              </a:rPr>
              <a:t>Find Pareto-Front </a:t>
            </a:r>
            <a:endParaRPr lang="pt-PT" sz="2400" dirty="0">
              <a:solidFill>
                <a:schemeClr val="bg1"/>
              </a:solidFill>
            </a:endParaRPr>
          </a:p>
        </p:txBody>
      </p:sp>
    </p:spTree>
    <p:extLst>
      <p:ext uri="{BB962C8B-B14F-4D97-AF65-F5344CB8AC3E}">
        <p14:creationId xmlns:p14="http://schemas.microsoft.com/office/powerpoint/2010/main" val="1136096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16224B-3926-4788-8962-0827B7ABF60E}"/>
              </a:ext>
            </a:extLst>
          </p:cNvPr>
          <p:cNvSpPr/>
          <p:nvPr/>
        </p:nvSpPr>
        <p:spPr>
          <a:xfrm>
            <a:off x="8469086" y="2008412"/>
            <a:ext cx="3037114" cy="419644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b="1" dirty="0"/>
              <a:t>Pareto Optimization</a:t>
            </a:r>
          </a:p>
        </p:txBody>
      </p:sp>
      <p:sp>
        <p:nvSpPr>
          <p:cNvPr id="8" name="Title 1">
            <a:extLst>
              <a:ext uri="{FF2B5EF4-FFF2-40B4-BE49-F238E27FC236}">
                <a16:creationId xmlns:a16="http://schemas.microsoft.com/office/drawing/2014/main" id="{45C23D93-09A8-4887-9953-49189717A56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9" name="Rectangle 2">
            <a:extLst>
              <a:ext uri="{FF2B5EF4-FFF2-40B4-BE49-F238E27FC236}">
                <a16:creationId xmlns:a16="http://schemas.microsoft.com/office/drawing/2014/main" id="{6AEB9033-8E79-4153-B870-D87BEBC6D3F5}"/>
              </a:ext>
            </a:extLst>
          </p:cNvPr>
          <p:cNvSpPr/>
          <p:nvPr/>
        </p:nvSpPr>
        <p:spPr>
          <a:xfrm>
            <a:off x="685800" y="2008414"/>
            <a:ext cx="3037114" cy="4196443"/>
          </a:xfrm>
          <a:prstGeom prst="rect">
            <a:avLst/>
          </a:prstGeom>
          <a:noFill/>
          <a:ln w="9525" cap="flat" cmpd="sng" algn="ctr">
            <a:solidFill>
              <a:schemeClr val="accent6">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nSpc>
                <a:spcPct val="250000"/>
              </a:lnSpc>
            </a:pPr>
            <a:r>
              <a:rPr lang="en-GB" sz="2000" dirty="0"/>
              <a:t>Intelligent &amp; Informed</a:t>
            </a:r>
          </a:p>
          <a:p>
            <a:pPr>
              <a:lnSpc>
                <a:spcPct val="250000"/>
              </a:lnSpc>
            </a:pPr>
            <a:r>
              <a:rPr lang="en-GB" sz="2000" dirty="0"/>
              <a:t>Multiple solutions</a:t>
            </a:r>
          </a:p>
          <a:p>
            <a:pPr>
              <a:lnSpc>
                <a:spcPct val="250000"/>
              </a:lnSpc>
            </a:pPr>
            <a:r>
              <a:rPr lang="en-GB" sz="2000" dirty="0"/>
              <a:t>Design control </a:t>
            </a:r>
          </a:p>
          <a:p>
            <a:pPr>
              <a:lnSpc>
                <a:spcPct val="250000"/>
              </a:lnSpc>
            </a:pPr>
            <a:r>
              <a:rPr lang="en-GB" sz="2000" dirty="0"/>
              <a:t>Visualization </a:t>
            </a:r>
          </a:p>
          <a:p>
            <a:pPr>
              <a:lnSpc>
                <a:spcPct val="250000"/>
              </a:lnSpc>
            </a:pPr>
            <a:r>
              <a:rPr lang="en-GB" sz="2000" dirty="0"/>
              <a:t>Performance </a:t>
            </a:r>
          </a:p>
        </p:txBody>
      </p:sp>
      <p:sp>
        <p:nvSpPr>
          <p:cNvPr id="10" name="Rectangle 3">
            <a:extLst>
              <a:ext uri="{FF2B5EF4-FFF2-40B4-BE49-F238E27FC236}">
                <a16:creationId xmlns:a16="http://schemas.microsoft.com/office/drawing/2014/main" id="{489D521A-C3A6-497D-BCF3-E56D58F4826C}"/>
              </a:ext>
            </a:extLst>
          </p:cNvPr>
          <p:cNvSpPr/>
          <p:nvPr/>
        </p:nvSpPr>
        <p:spPr>
          <a:xfrm>
            <a:off x="4577443" y="2008413"/>
            <a:ext cx="3037114" cy="4196443"/>
          </a:xfrm>
          <a:prstGeom prst="rect">
            <a:avLst/>
          </a:prstGeom>
          <a:noFill/>
          <a:ln w="9525" cap="flat" cmpd="sng" algn="ctr">
            <a:solidFill>
              <a:schemeClr val="bg1">
                <a:lumMod val="85000"/>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sz="2400" dirty="0">
              <a:solidFill>
                <a:schemeClr val="bg2"/>
              </a:solidFill>
            </a:endParaRPr>
          </a:p>
        </p:txBody>
      </p:sp>
      <p:sp>
        <p:nvSpPr>
          <p:cNvPr id="11" name="CaixaDeTexto 10">
            <a:extLst>
              <a:ext uri="{FF2B5EF4-FFF2-40B4-BE49-F238E27FC236}">
                <a16:creationId xmlns:a16="http://schemas.microsoft.com/office/drawing/2014/main" id="{B2C80A86-7709-4726-BF4D-3999173B17F8}"/>
              </a:ext>
            </a:extLst>
          </p:cNvPr>
          <p:cNvSpPr txBox="1"/>
          <p:nvPr/>
        </p:nvSpPr>
        <p:spPr>
          <a:xfrm>
            <a:off x="8469087" y="4905150"/>
            <a:ext cx="3024567" cy="5890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400" dirty="0">
                <a:solidFill>
                  <a:schemeClr val="bg1"/>
                </a:solidFill>
              </a:rPr>
              <a:t>Find Pareto-Front </a:t>
            </a:r>
            <a:endParaRPr lang="pt-PT" sz="2400" dirty="0">
              <a:solidFill>
                <a:schemeClr val="bg1"/>
              </a:solidFill>
            </a:endParaRPr>
          </a:p>
        </p:txBody>
      </p:sp>
    </p:spTree>
    <p:extLst>
      <p:ext uri="{BB962C8B-B14F-4D97-AF65-F5344CB8AC3E}">
        <p14:creationId xmlns:p14="http://schemas.microsoft.com/office/powerpoint/2010/main" val="1842254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cxnSp>
        <p:nvCxnSpPr>
          <p:cNvPr id="8" name="Straight Arrow Connector 12">
            <a:extLst>
              <a:ext uri="{FF2B5EF4-FFF2-40B4-BE49-F238E27FC236}">
                <a16:creationId xmlns:a16="http://schemas.microsoft.com/office/drawing/2014/main" id="{BF2ED015-FCB1-4BED-809A-15CF38683340}"/>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13">
            <a:extLst>
              <a:ext uri="{FF2B5EF4-FFF2-40B4-BE49-F238E27FC236}">
                <a16:creationId xmlns:a16="http://schemas.microsoft.com/office/drawing/2014/main" id="{C53DFAAB-7F30-4C48-9453-333D5D916668}"/>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 name="Graphic 46" descr="House">
            <a:extLst>
              <a:ext uri="{FF2B5EF4-FFF2-40B4-BE49-F238E27FC236}">
                <a16:creationId xmlns:a16="http://schemas.microsoft.com/office/drawing/2014/main" id="{EE9A77FA-B99E-4D76-926B-8811BF77EEA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5580" y="1759742"/>
            <a:ext cx="2929485" cy="2929485"/>
          </a:xfrm>
          <a:prstGeom prst="rect">
            <a:avLst/>
          </a:prstGeom>
        </p:spPr>
      </p:pic>
    </p:spTree>
    <p:extLst>
      <p:ext uri="{BB962C8B-B14F-4D97-AF65-F5344CB8AC3E}">
        <p14:creationId xmlns:p14="http://schemas.microsoft.com/office/powerpoint/2010/main" val="21499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cxnSp>
        <p:nvCxnSpPr>
          <p:cNvPr id="8" name="Straight Arrow Connector 12">
            <a:extLst>
              <a:ext uri="{FF2B5EF4-FFF2-40B4-BE49-F238E27FC236}">
                <a16:creationId xmlns:a16="http://schemas.microsoft.com/office/drawing/2014/main" id="{BF2ED015-FCB1-4BED-809A-15CF38683340}"/>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13">
            <a:extLst>
              <a:ext uri="{FF2B5EF4-FFF2-40B4-BE49-F238E27FC236}">
                <a16:creationId xmlns:a16="http://schemas.microsoft.com/office/drawing/2014/main" id="{C53DFAAB-7F30-4C48-9453-333D5D916668}"/>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1" name="Graphic 46" descr="House">
            <a:extLst>
              <a:ext uri="{FF2B5EF4-FFF2-40B4-BE49-F238E27FC236}">
                <a16:creationId xmlns:a16="http://schemas.microsoft.com/office/drawing/2014/main" id="{5386372E-08D4-408D-88BC-A4DA1FEE065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5168" y="1958704"/>
            <a:ext cx="748086" cy="748086"/>
          </a:xfrm>
          <a:prstGeom prst="rect">
            <a:avLst/>
          </a:prstGeom>
        </p:spPr>
      </p:pic>
      <p:pic>
        <p:nvPicPr>
          <p:cNvPr id="22" name="Graphic 46" descr="House">
            <a:extLst>
              <a:ext uri="{FF2B5EF4-FFF2-40B4-BE49-F238E27FC236}">
                <a16:creationId xmlns:a16="http://schemas.microsoft.com/office/drawing/2014/main" id="{35717F69-A579-4834-B119-6614F6FD31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4301" y="1721104"/>
            <a:ext cx="748086" cy="748086"/>
          </a:xfrm>
          <a:prstGeom prst="rect">
            <a:avLst/>
          </a:prstGeom>
        </p:spPr>
      </p:pic>
      <p:pic>
        <p:nvPicPr>
          <p:cNvPr id="23" name="Graphic 46" descr="House">
            <a:extLst>
              <a:ext uri="{FF2B5EF4-FFF2-40B4-BE49-F238E27FC236}">
                <a16:creationId xmlns:a16="http://schemas.microsoft.com/office/drawing/2014/main" id="{6CBB1BC4-7BB9-43DD-BA18-B407AA52CB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4481" y="2151425"/>
            <a:ext cx="748086" cy="748086"/>
          </a:xfrm>
          <a:prstGeom prst="rect">
            <a:avLst/>
          </a:prstGeom>
        </p:spPr>
      </p:pic>
      <p:pic>
        <p:nvPicPr>
          <p:cNvPr id="24" name="Graphic 46" descr="House">
            <a:extLst>
              <a:ext uri="{FF2B5EF4-FFF2-40B4-BE49-F238E27FC236}">
                <a16:creationId xmlns:a16="http://schemas.microsoft.com/office/drawing/2014/main" id="{E00410BF-189C-4179-8EE5-10E2285F9E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6034" y="973018"/>
            <a:ext cx="748086" cy="748086"/>
          </a:xfrm>
          <a:prstGeom prst="rect">
            <a:avLst/>
          </a:prstGeom>
        </p:spPr>
      </p:pic>
      <p:pic>
        <p:nvPicPr>
          <p:cNvPr id="25" name="Graphic 46" descr="House">
            <a:extLst>
              <a:ext uri="{FF2B5EF4-FFF2-40B4-BE49-F238E27FC236}">
                <a16:creationId xmlns:a16="http://schemas.microsoft.com/office/drawing/2014/main" id="{00C2095E-3170-4878-9CE8-54F445C84D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0438" y="3430021"/>
            <a:ext cx="748086" cy="748086"/>
          </a:xfrm>
          <a:prstGeom prst="rect">
            <a:avLst/>
          </a:prstGeom>
        </p:spPr>
      </p:pic>
      <p:pic>
        <p:nvPicPr>
          <p:cNvPr id="26" name="Graphic 46" descr="House">
            <a:extLst>
              <a:ext uri="{FF2B5EF4-FFF2-40B4-BE49-F238E27FC236}">
                <a16:creationId xmlns:a16="http://schemas.microsoft.com/office/drawing/2014/main" id="{A1CA6AC2-4C82-4425-94AA-EC27C45C8C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0035" y="2949856"/>
            <a:ext cx="748086" cy="748086"/>
          </a:xfrm>
          <a:prstGeom prst="rect">
            <a:avLst/>
          </a:prstGeom>
        </p:spPr>
      </p:pic>
      <p:pic>
        <p:nvPicPr>
          <p:cNvPr id="27" name="Graphic 46" descr="House">
            <a:extLst>
              <a:ext uri="{FF2B5EF4-FFF2-40B4-BE49-F238E27FC236}">
                <a16:creationId xmlns:a16="http://schemas.microsoft.com/office/drawing/2014/main" id="{3FAE3D57-AF05-4D30-BFE1-756D3B06A3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0077" y="4703837"/>
            <a:ext cx="748086" cy="748086"/>
          </a:xfrm>
          <a:prstGeom prst="rect">
            <a:avLst/>
          </a:prstGeom>
        </p:spPr>
      </p:pic>
      <p:pic>
        <p:nvPicPr>
          <p:cNvPr id="28" name="Graphic 46" descr="House">
            <a:extLst>
              <a:ext uri="{FF2B5EF4-FFF2-40B4-BE49-F238E27FC236}">
                <a16:creationId xmlns:a16="http://schemas.microsoft.com/office/drawing/2014/main" id="{9688C64B-80DB-4F7B-861E-5D7DB18303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7194" y="2909796"/>
            <a:ext cx="748086" cy="748086"/>
          </a:xfrm>
          <a:prstGeom prst="rect">
            <a:avLst/>
          </a:prstGeom>
        </p:spPr>
      </p:pic>
      <p:pic>
        <p:nvPicPr>
          <p:cNvPr id="29" name="Graphic 46" descr="House">
            <a:extLst>
              <a:ext uri="{FF2B5EF4-FFF2-40B4-BE49-F238E27FC236}">
                <a16:creationId xmlns:a16="http://schemas.microsoft.com/office/drawing/2014/main" id="{CD5EBCC1-ADBD-4903-9F24-37FF50E124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2828" y="2233026"/>
            <a:ext cx="748086" cy="748086"/>
          </a:xfrm>
          <a:prstGeom prst="rect">
            <a:avLst/>
          </a:prstGeom>
        </p:spPr>
      </p:pic>
      <p:pic>
        <p:nvPicPr>
          <p:cNvPr id="30" name="Graphic 46" descr="House">
            <a:extLst>
              <a:ext uri="{FF2B5EF4-FFF2-40B4-BE49-F238E27FC236}">
                <a16:creationId xmlns:a16="http://schemas.microsoft.com/office/drawing/2014/main" id="{324EA77B-5FD4-47C9-969A-E65CC6ABA2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6280" y="3690051"/>
            <a:ext cx="748086" cy="748086"/>
          </a:xfrm>
          <a:prstGeom prst="rect">
            <a:avLst/>
          </a:prstGeom>
        </p:spPr>
      </p:pic>
      <p:pic>
        <p:nvPicPr>
          <p:cNvPr id="31" name="Graphic 46" descr="House">
            <a:extLst>
              <a:ext uri="{FF2B5EF4-FFF2-40B4-BE49-F238E27FC236}">
                <a16:creationId xmlns:a16="http://schemas.microsoft.com/office/drawing/2014/main" id="{4ECEDA91-49BE-4110-A46A-DA583809CA1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9591" y="3925898"/>
            <a:ext cx="748086" cy="748086"/>
          </a:xfrm>
          <a:prstGeom prst="rect">
            <a:avLst/>
          </a:prstGeom>
        </p:spPr>
      </p:pic>
      <p:pic>
        <p:nvPicPr>
          <p:cNvPr id="32" name="Graphic 46" descr="House">
            <a:extLst>
              <a:ext uri="{FF2B5EF4-FFF2-40B4-BE49-F238E27FC236}">
                <a16:creationId xmlns:a16="http://schemas.microsoft.com/office/drawing/2014/main" id="{238C28A5-74C2-495F-8A60-3837440E12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3877" y="4638771"/>
            <a:ext cx="748086" cy="748086"/>
          </a:xfrm>
          <a:prstGeom prst="rect">
            <a:avLst/>
          </a:prstGeom>
        </p:spPr>
      </p:pic>
    </p:spTree>
    <p:extLst>
      <p:ext uri="{BB962C8B-B14F-4D97-AF65-F5344CB8AC3E}">
        <p14:creationId xmlns:p14="http://schemas.microsoft.com/office/powerpoint/2010/main" val="160478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spTree>
    <p:extLst>
      <p:ext uri="{BB962C8B-B14F-4D97-AF65-F5344CB8AC3E}">
        <p14:creationId xmlns:p14="http://schemas.microsoft.com/office/powerpoint/2010/main" val="4227532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cxnSp>
        <p:nvCxnSpPr>
          <p:cNvPr id="8" name="Straight Arrow Connector 12">
            <a:extLst>
              <a:ext uri="{FF2B5EF4-FFF2-40B4-BE49-F238E27FC236}">
                <a16:creationId xmlns:a16="http://schemas.microsoft.com/office/drawing/2014/main" id="{BF2ED015-FCB1-4BED-809A-15CF38683340}"/>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13">
            <a:extLst>
              <a:ext uri="{FF2B5EF4-FFF2-40B4-BE49-F238E27FC236}">
                <a16:creationId xmlns:a16="http://schemas.microsoft.com/office/drawing/2014/main" id="{C53DFAAB-7F30-4C48-9453-333D5D916668}"/>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Graphic 15" descr="Sun">
            <a:extLst>
              <a:ext uri="{FF2B5EF4-FFF2-40B4-BE49-F238E27FC236}">
                <a16:creationId xmlns:a16="http://schemas.microsoft.com/office/drawing/2014/main" id="{641791CA-DEA8-404E-9F76-F5F484991B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8255" y="6128127"/>
            <a:ext cx="529993" cy="529993"/>
          </a:xfrm>
          <a:prstGeom prst="rect">
            <a:avLst/>
          </a:prstGeom>
        </p:spPr>
      </p:pic>
      <p:pic>
        <p:nvPicPr>
          <p:cNvPr id="11" name="Graphic 16" descr="Thermometer">
            <a:extLst>
              <a:ext uri="{FF2B5EF4-FFF2-40B4-BE49-F238E27FC236}">
                <a16:creationId xmlns:a16="http://schemas.microsoft.com/office/drawing/2014/main" id="{141E9792-0588-4FE5-A615-4F8A177E37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602" y="3078183"/>
            <a:ext cx="529993" cy="529993"/>
          </a:xfrm>
          <a:prstGeom prst="rect">
            <a:avLst/>
          </a:prstGeom>
        </p:spPr>
      </p:pic>
      <p:pic>
        <p:nvPicPr>
          <p:cNvPr id="21" name="Graphic 46" descr="House">
            <a:extLst>
              <a:ext uri="{FF2B5EF4-FFF2-40B4-BE49-F238E27FC236}">
                <a16:creationId xmlns:a16="http://schemas.microsoft.com/office/drawing/2014/main" id="{5386372E-08D4-408D-88BC-A4DA1FEE065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5168" y="1958704"/>
            <a:ext cx="748086" cy="748086"/>
          </a:xfrm>
          <a:prstGeom prst="rect">
            <a:avLst/>
          </a:prstGeom>
        </p:spPr>
      </p:pic>
      <p:pic>
        <p:nvPicPr>
          <p:cNvPr id="22" name="Graphic 46" descr="House">
            <a:extLst>
              <a:ext uri="{FF2B5EF4-FFF2-40B4-BE49-F238E27FC236}">
                <a16:creationId xmlns:a16="http://schemas.microsoft.com/office/drawing/2014/main" id="{35717F69-A579-4834-B119-6614F6FD31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4301" y="1721104"/>
            <a:ext cx="748086" cy="748086"/>
          </a:xfrm>
          <a:prstGeom prst="rect">
            <a:avLst/>
          </a:prstGeom>
        </p:spPr>
      </p:pic>
      <p:pic>
        <p:nvPicPr>
          <p:cNvPr id="23" name="Graphic 46" descr="House">
            <a:extLst>
              <a:ext uri="{FF2B5EF4-FFF2-40B4-BE49-F238E27FC236}">
                <a16:creationId xmlns:a16="http://schemas.microsoft.com/office/drawing/2014/main" id="{6CBB1BC4-7BB9-43DD-BA18-B407AA52CB6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4481" y="2151425"/>
            <a:ext cx="748086" cy="748086"/>
          </a:xfrm>
          <a:prstGeom prst="rect">
            <a:avLst/>
          </a:prstGeom>
        </p:spPr>
      </p:pic>
      <p:pic>
        <p:nvPicPr>
          <p:cNvPr id="24" name="Graphic 46" descr="House">
            <a:extLst>
              <a:ext uri="{FF2B5EF4-FFF2-40B4-BE49-F238E27FC236}">
                <a16:creationId xmlns:a16="http://schemas.microsoft.com/office/drawing/2014/main" id="{E00410BF-189C-4179-8EE5-10E2285F9E8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56034" y="973018"/>
            <a:ext cx="748086" cy="748086"/>
          </a:xfrm>
          <a:prstGeom prst="rect">
            <a:avLst/>
          </a:prstGeom>
        </p:spPr>
      </p:pic>
      <p:pic>
        <p:nvPicPr>
          <p:cNvPr id="25" name="Graphic 46" descr="House">
            <a:extLst>
              <a:ext uri="{FF2B5EF4-FFF2-40B4-BE49-F238E27FC236}">
                <a16:creationId xmlns:a16="http://schemas.microsoft.com/office/drawing/2014/main" id="{00C2095E-3170-4878-9CE8-54F445C84DA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60438" y="3430021"/>
            <a:ext cx="748086" cy="748086"/>
          </a:xfrm>
          <a:prstGeom prst="rect">
            <a:avLst/>
          </a:prstGeom>
        </p:spPr>
      </p:pic>
      <p:pic>
        <p:nvPicPr>
          <p:cNvPr id="26" name="Graphic 46" descr="House">
            <a:extLst>
              <a:ext uri="{FF2B5EF4-FFF2-40B4-BE49-F238E27FC236}">
                <a16:creationId xmlns:a16="http://schemas.microsoft.com/office/drawing/2014/main" id="{A1CA6AC2-4C82-4425-94AA-EC27C45C8C9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0035" y="2949856"/>
            <a:ext cx="748086" cy="748086"/>
          </a:xfrm>
          <a:prstGeom prst="rect">
            <a:avLst/>
          </a:prstGeom>
        </p:spPr>
      </p:pic>
      <p:pic>
        <p:nvPicPr>
          <p:cNvPr id="27" name="Graphic 46" descr="House">
            <a:extLst>
              <a:ext uri="{FF2B5EF4-FFF2-40B4-BE49-F238E27FC236}">
                <a16:creationId xmlns:a16="http://schemas.microsoft.com/office/drawing/2014/main" id="{3FAE3D57-AF05-4D30-BFE1-756D3B06A38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30077" y="4703837"/>
            <a:ext cx="748086" cy="748086"/>
          </a:xfrm>
          <a:prstGeom prst="rect">
            <a:avLst/>
          </a:prstGeom>
        </p:spPr>
      </p:pic>
      <p:pic>
        <p:nvPicPr>
          <p:cNvPr id="28" name="Graphic 46" descr="House">
            <a:extLst>
              <a:ext uri="{FF2B5EF4-FFF2-40B4-BE49-F238E27FC236}">
                <a16:creationId xmlns:a16="http://schemas.microsoft.com/office/drawing/2014/main" id="{9688C64B-80DB-4F7B-861E-5D7DB18303E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7194" y="2909796"/>
            <a:ext cx="748086" cy="748086"/>
          </a:xfrm>
          <a:prstGeom prst="rect">
            <a:avLst/>
          </a:prstGeom>
        </p:spPr>
      </p:pic>
      <p:pic>
        <p:nvPicPr>
          <p:cNvPr id="29" name="Graphic 46" descr="House">
            <a:extLst>
              <a:ext uri="{FF2B5EF4-FFF2-40B4-BE49-F238E27FC236}">
                <a16:creationId xmlns:a16="http://schemas.microsoft.com/office/drawing/2014/main" id="{CD5EBCC1-ADBD-4903-9F24-37FF50E124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02828" y="2233026"/>
            <a:ext cx="748086" cy="748086"/>
          </a:xfrm>
          <a:prstGeom prst="rect">
            <a:avLst/>
          </a:prstGeom>
        </p:spPr>
      </p:pic>
      <p:pic>
        <p:nvPicPr>
          <p:cNvPr id="30" name="Graphic 46" descr="House">
            <a:extLst>
              <a:ext uri="{FF2B5EF4-FFF2-40B4-BE49-F238E27FC236}">
                <a16:creationId xmlns:a16="http://schemas.microsoft.com/office/drawing/2014/main" id="{324EA77B-5FD4-47C9-969A-E65CC6ABA23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16280" y="3690051"/>
            <a:ext cx="748086" cy="748086"/>
          </a:xfrm>
          <a:prstGeom prst="rect">
            <a:avLst/>
          </a:prstGeom>
        </p:spPr>
      </p:pic>
      <p:pic>
        <p:nvPicPr>
          <p:cNvPr id="31" name="Graphic 46" descr="House">
            <a:extLst>
              <a:ext uri="{FF2B5EF4-FFF2-40B4-BE49-F238E27FC236}">
                <a16:creationId xmlns:a16="http://schemas.microsoft.com/office/drawing/2014/main" id="{4ECEDA91-49BE-4110-A46A-DA583809CA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9591" y="3925898"/>
            <a:ext cx="748086" cy="748086"/>
          </a:xfrm>
          <a:prstGeom prst="rect">
            <a:avLst/>
          </a:prstGeom>
        </p:spPr>
      </p:pic>
      <p:pic>
        <p:nvPicPr>
          <p:cNvPr id="32" name="Graphic 46" descr="House">
            <a:extLst>
              <a:ext uri="{FF2B5EF4-FFF2-40B4-BE49-F238E27FC236}">
                <a16:creationId xmlns:a16="http://schemas.microsoft.com/office/drawing/2014/main" id="{238C28A5-74C2-495F-8A60-3837440E125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43877" y="4638771"/>
            <a:ext cx="748086" cy="748086"/>
          </a:xfrm>
          <a:prstGeom prst="rect">
            <a:avLst/>
          </a:prstGeom>
        </p:spPr>
      </p:pic>
    </p:spTree>
    <p:extLst>
      <p:ext uri="{BB962C8B-B14F-4D97-AF65-F5344CB8AC3E}">
        <p14:creationId xmlns:p14="http://schemas.microsoft.com/office/powerpoint/2010/main" val="3833314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cxnSp>
        <p:nvCxnSpPr>
          <p:cNvPr id="11" name="Straight Arrow Connector 12">
            <a:extLst>
              <a:ext uri="{FF2B5EF4-FFF2-40B4-BE49-F238E27FC236}">
                <a16:creationId xmlns:a16="http://schemas.microsoft.com/office/drawing/2014/main" id="{BA8DA472-B211-401A-BAEF-9961722DE80B}"/>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3">
            <a:extLst>
              <a:ext uri="{FF2B5EF4-FFF2-40B4-BE49-F238E27FC236}">
                <a16:creationId xmlns:a16="http://schemas.microsoft.com/office/drawing/2014/main" id="{6DFE36DE-AF36-451D-B322-FA3C8EE933EC}"/>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Graphic 15" descr="Sun">
            <a:extLst>
              <a:ext uri="{FF2B5EF4-FFF2-40B4-BE49-F238E27FC236}">
                <a16:creationId xmlns:a16="http://schemas.microsoft.com/office/drawing/2014/main" id="{08DDD4C2-C66B-4525-95DA-F5E4907C5D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8255" y="6128127"/>
            <a:ext cx="529993" cy="529993"/>
          </a:xfrm>
          <a:prstGeom prst="rect">
            <a:avLst/>
          </a:prstGeom>
        </p:spPr>
      </p:pic>
      <p:pic>
        <p:nvPicPr>
          <p:cNvPr id="23" name="Graphic 16" descr="Thermometer">
            <a:extLst>
              <a:ext uri="{FF2B5EF4-FFF2-40B4-BE49-F238E27FC236}">
                <a16:creationId xmlns:a16="http://schemas.microsoft.com/office/drawing/2014/main" id="{6CD84A57-20E5-470B-8CF5-235E0D4BD1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602" y="3078183"/>
            <a:ext cx="529993" cy="529993"/>
          </a:xfrm>
          <a:prstGeom prst="rect">
            <a:avLst/>
          </a:prstGeom>
        </p:spPr>
      </p:pic>
      <p:sp>
        <p:nvSpPr>
          <p:cNvPr id="24" name="Rectangle 43">
            <a:extLst>
              <a:ext uri="{FF2B5EF4-FFF2-40B4-BE49-F238E27FC236}">
                <a16:creationId xmlns:a16="http://schemas.microsoft.com/office/drawing/2014/main" id="{E4E3D41B-AF9A-48B8-93E3-3978A78F040C}"/>
              </a:ext>
            </a:extLst>
          </p:cNvPr>
          <p:cNvSpPr/>
          <p:nvPr/>
        </p:nvSpPr>
        <p:spPr>
          <a:xfrm>
            <a:off x="1032900" y="1840530"/>
            <a:ext cx="4127778" cy="3936468"/>
          </a:xfrm>
          <a:prstGeom prst="rect">
            <a:avLst/>
          </a:prstGeom>
          <a:solidFill>
            <a:srgbClr val="E2F0D9">
              <a:alpha val="6117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5" name="Rectangle 33">
            <a:extLst>
              <a:ext uri="{FF2B5EF4-FFF2-40B4-BE49-F238E27FC236}">
                <a16:creationId xmlns:a16="http://schemas.microsoft.com/office/drawing/2014/main" id="{FEFF8D1E-FB0F-45EE-9759-4E22443BF524}"/>
              </a:ext>
            </a:extLst>
          </p:cNvPr>
          <p:cNvSpPr/>
          <p:nvPr/>
        </p:nvSpPr>
        <p:spPr>
          <a:xfrm>
            <a:off x="5088678" y="1768530"/>
            <a:ext cx="144000" cy="144000"/>
          </a:xfrm>
          <a:prstGeom prst="rect">
            <a:avLst/>
          </a:prstGeom>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6" name="Graphic 46" descr="House">
            <a:extLst>
              <a:ext uri="{FF2B5EF4-FFF2-40B4-BE49-F238E27FC236}">
                <a16:creationId xmlns:a16="http://schemas.microsoft.com/office/drawing/2014/main" id="{CFEBA02F-6CA4-478D-9147-FC8F756984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33569" y="1768530"/>
            <a:ext cx="748086" cy="748086"/>
          </a:xfrm>
          <a:prstGeom prst="rect">
            <a:avLst/>
          </a:prstGeom>
        </p:spPr>
      </p:pic>
    </p:spTree>
    <p:extLst>
      <p:ext uri="{BB962C8B-B14F-4D97-AF65-F5344CB8AC3E}">
        <p14:creationId xmlns:p14="http://schemas.microsoft.com/office/powerpoint/2010/main" val="492547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3">
            <a:extLst>
              <a:ext uri="{FF2B5EF4-FFF2-40B4-BE49-F238E27FC236}">
                <a16:creationId xmlns:a16="http://schemas.microsoft.com/office/drawing/2014/main" id="{125CD7FD-E707-41AA-9587-500F5EA56912}"/>
              </a:ext>
            </a:extLst>
          </p:cNvPr>
          <p:cNvSpPr/>
          <p:nvPr/>
        </p:nvSpPr>
        <p:spPr>
          <a:xfrm>
            <a:off x="1032901" y="936528"/>
            <a:ext cx="854514" cy="4840470"/>
          </a:xfrm>
          <a:prstGeom prst="rect">
            <a:avLst/>
          </a:prstGeom>
          <a:solidFill>
            <a:srgbClr val="E2F0D9">
              <a:alpha val="6117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sp>
        <p:nvSpPr>
          <p:cNvPr id="12" name="Rectangle 43">
            <a:extLst>
              <a:ext uri="{FF2B5EF4-FFF2-40B4-BE49-F238E27FC236}">
                <a16:creationId xmlns:a16="http://schemas.microsoft.com/office/drawing/2014/main" id="{23BA3AE3-7A7E-4F5C-B068-3A88B55C9C88}"/>
              </a:ext>
            </a:extLst>
          </p:cNvPr>
          <p:cNvSpPr/>
          <p:nvPr/>
        </p:nvSpPr>
        <p:spPr>
          <a:xfrm>
            <a:off x="1887414" y="1840530"/>
            <a:ext cx="3273263" cy="3936468"/>
          </a:xfrm>
          <a:prstGeom prst="rect">
            <a:avLst/>
          </a:prstGeom>
          <a:pattFill prst="ltUpDiag">
            <a:fgClr>
              <a:srgbClr val="E2F0D9"/>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cxnSp>
        <p:nvCxnSpPr>
          <p:cNvPr id="15" name="Straight Arrow Connector 12">
            <a:extLst>
              <a:ext uri="{FF2B5EF4-FFF2-40B4-BE49-F238E27FC236}">
                <a16:creationId xmlns:a16="http://schemas.microsoft.com/office/drawing/2014/main" id="{3A3C6AEC-18CE-4901-BB82-3C537E2E75F3}"/>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3">
            <a:extLst>
              <a:ext uri="{FF2B5EF4-FFF2-40B4-BE49-F238E27FC236}">
                <a16:creationId xmlns:a16="http://schemas.microsoft.com/office/drawing/2014/main" id="{0B895352-5742-427D-BD3D-B76B8A2ECAA1}"/>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Graphic 15" descr="Sun">
            <a:extLst>
              <a:ext uri="{FF2B5EF4-FFF2-40B4-BE49-F238E27FC236}">
                <a16:creationId xmlns:a16="http://schemas.microsoft.com/office/drawing/2014/main" id="{D9691F32-4B8F-4919-9CC3-C9717948F5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8255" y="6141507"/>
            <a:ext cx="529993" cy="529993"/>
          </a:xfrm>
          <a:prstGeom prst="rect">
            <a:avLst/>
          </a:prstGeom>
        </p:spPr>
      </p:pic>
      <p:pic>
        <p:nvPicPr>
          <p:cNvPr id="20" name="Graphic 16" descr="Thermometer">
            <a:extLst>
              <a:ext uri="{FF2B5EF4-FFF2-40B4-BE49-F238E27FC236}">
                <a16:creationId xmlns:a16="http://schemas.microsoft.com/office/drawing/2014/main" id="{F2EFE2B9-8626-4A79-BC4B-710F3040546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602" y="3078183"/>
            <a:ext cx="529993" cy="529993"/>
          </a:xfrm>
          <a:prstGeom prst="rect">
            <a:avLst/>
          </a:prstGeom>
        </p:spPr>
      </p:pic>
      <p:sp>
        <p:nvSpPr>
          <p:cNvPr id="22" name="Rectangle 33">
            <a:extLst>
              <a:ext uri="{FF2B5EF4-FFF2-40B4-BE49-F238E27FC236}">
                <a16:creationId xmlns:a16="http://schemas.microsoft.com/office/drawing/2014/main" id="{719BABDE-784C-45BD-B660-D09139B4A8D5}"/>
              </a:ext>
            </a:extLst>
          </p:cNvPr>
          <p:cNvSpPr/>
          <p:nvPr/>
        </p:nvSpPr>
        <p:spPr>
          <a:xfrm>
            <a:off x="1791499" y="871840"/>
            <a:ext cx="144000" cy="144000"/>
          </a:xfrm>
          <a:prstGeom prst="rect">
            <a:avLst/>
          </a:prstGeom>
          <a:solidFill>
            <a:schemeClr val="accent6"/>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5" name="Graphic 46" descr="House">
            <a:extLst>
              <a:ext uri="{FF2B5EF4-FFF2-40B4-BE49-F238E27FC236}">
                <a16:creationId xmlns:a16="http://schemas.microsoft.com/office/drawing/2014/main" id="{019BCDBB-B415-4D3D-B06C-D549864547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6096" y="1053144"/>
            <a:ext cx="748086" cy="748086"/>
          </a:xfrm>
          <a:prstGeom prst="rect">
            <a:avLst/>
          </a:prstGeom>
        </p:spPr>
      </p:pic>
    </p:spTree>
    <p:extLst>
      <p:ext uri="{BB962C8B-B14F-4D97-AF65-F5344CB8AC3E}">
        <p14:creationId xmlns:p14="http://schemas.microsoft.com/office/powerpoint/2010/main" val="1298637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3">
            <a:extLst>
              <a:ext uri="{FF2B5EF4-FFF2-40B4-BE49-F238E27FC236}">
                <a16:creationId xmlns:a16="http://schemas.microsoft.com/office/drawing/2014/main" id="{5449149C-F1FF-45D0-86C7-247C9B8FAEAC}"/>
              </a:ext>
            </a:extLst>
          </p:cNvPr>
          <p:cNvSpPr/>
          <p:nvPr/>
        </p:nvSpPr>
        <p:spPr>
          <a:xfrm>
            <a:off x="1032901" y="936528"/>
            <a:ext cx="854514" cy="4840470"/>
          </a:xfrm>
          <a:prstGeom prst="rect">
            <a:avLst/>
          </a:prstGeom>
          <a:solidFill>
            <a:srgbClr val="FFC5C5">
              <a:alpha val="5019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6" name="Rectangle 43">
            <a:extLst>
              <a:ext uri="{FF2B5EF4-FFF2-40B4-BE49-F238E27FC236}">
                <a16:creationId xmlns:a16="http://schemas.microsoft.com/office/drawing/2014/main" id="{1C580704-51AF-4A67-85A9-181E9EFC5DC4}"/>
              </a:ext>
            </a:extLst>
          </p:cNvPr>
          <p:cNvSpPr/>
          <p:nvPr/>
        </p:nvSpPr>
        <p:spPr>
          <a:xfrm>
            <a:off x="1887414" y="1840530"/>
            <a:ext cx="3273263" cy="3936468"/>
          </a:xfrm>
          <a:prstGeom prst="rect">
            <a:avLst/>
          </a:prstGeom>
          <a:pattFill prst="ltUpDiag">
            <a:fgClr>
              <a:srgbClr val="E2F0D9"/>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cxnSp>
        <p:nvCxnSpPr>
          <p:cNvPr id="15" name="Straight Arrow Connector 12">
            <a:extLst>
              <a:ext uri="{FF2B5EF4-FFF2-40B4-BE49-F238E27FC236}">
                <a16:creationId xmlns:a16="http://schemas.microsoft.com/office/drawing/2014/main" id="{3A3C6AEC-18CE-4901-BB82-3C537E2E75F3}"/>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3">
            <a:extLst>
              <a:ext uri="{FF2B5EF4-FFF2-40B4-BE49-F238E27FC236}">
                <a16:creationId xmlns:a16="http://schemas.microsoft.com/office/drawing/2014/main" id="{0B895352-5742-427D-BD3D-B76B8A2ECAA1}"/>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Graphic 15" descr="Sun">
            <a:extLst>
              <a:ext uri="{FF2B5EF4-FFF2-40B4-BE49-F238E27FC236}">
                <a16:creationId xmlns:a16="http://schemas.microsoft.com/office/drawing/2014/main" id="{D9691F32-4B8F-4919-9CC3-C9717948F5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8255" y="6141507"/>
            <a:ext cx="529993" cy="529993"/>
          </a:xfrm>
          <a:prstGeom prst="rect">
            <a:avLst/>
          </a:prstGeom>
        </p:spPr>
      </p:pic>
      <p:pic>
        <p:nvPicPr>
          <p:cNvPr id="20" name="Graphic 16" descr="Thermometer">
            <a:extLst>
              <a:ext uri="{FF2B5EF4-FFF2-40B4-BE49-F238E27FC236}">
                <a16:creationId xmlns:a16="http://schemas.microsoft.com/office/drawing/2014/main" id="{F2EFE2B9-8626-4A79-BC4B-710F3040546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602" y="3078183"/>
            <a:ext cx="529993" cy="529993"/>
          </a:xfrm>
          <a:prstGeom prst="rect">
            <a:avLst/>
          </a:prstGeom>
        </p:spPr>
      </p:pic>
      <p:sp>
        <p:nvSpPr>
          <p:cNvPr id="34" name="Rectangle 33">
            <a:extLst>
              <a:ext uri="{FF2B5EF4-FFF2-40B4-BE49-F238E27FC236}">
                <a16:creationId xmlns:a16="http://schemas.microsoft.com/office/drawing/2014/main" id="{613D3153-F9E0-407A-AE21-1B2656DDD916}"/>
              </a:ext>
            </a:extLst>
          </p:cNvPr>
          <p:cNvSpPr/>
          <p:nvPr/>
        </p:nvSpPr>
        <p:spPr>
          <a:xfrm>
            <a:off x="1791499" y="871840"/>
            <a:ext cx="144000" cy="144000"/>
          </a:xfrm>
          <a:prstGeom prst="rect">
            <a:avLst/>
          </a:prstGeom>
          <a:solidFill>
            <a:srgbClr val="C00000"/>
          </a:solidFill>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35" name="Graphic 46" descr="House">
            <a:extLst>
              <a:ext uri="{FF2B5EF4-FFF2-40B4-BE49-F238E27FC236}">
                <a16:creationId xmlns:a16="http://schemas.microsoft.com/office/drawing/2014/main" id="{91AEBC91-D9EC-473E-8C85-4628EEA7697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6096" y="1053144"/>
            <a:ext cx="748086" cy="748086"/>
          </a:xfrm>
          <a:prstGeom prst="rect">
            <a:avLst/>
          </a:prstGeom>
        </p:spPr>
      </p:pic>
    </p:spTree>
    <p:extLst>
      <p:ext uri="{BB962C8B-B14F-4D97-AF65-F5344CB8AC3E}">
        <p14:creationId xmlns:p14="http://schemas.microsoft.com/office/powerpoint/2010/main" val="1806356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cxnSp>
        <p:nvCxnSpPr>
          <p:cNvPr id="26" name="Straight Arrow Connector 12">
            <a:extLst>
              <a:ext uri="{FF2B5EF4-FFF2-40B4-BE49-F238E27FC236}">
                <a16:creationId xmlns:a16="http://schemas.microsoft.com/office/drawing/2014/main" id="{454A379D-957F-4686-9F9A-5ACD4C276003}"/>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13">
            <a:extLst>
              <a:ext uri="{FF2B5EF4-FFF2-40B4-BE49-F238E27FC236}">
                <a16:creationId xmlns:a16="http://schemas.microsoft.com/office/drawing/2014/main" id="{298E59F6-4A7C-48AF-B03B-3E779CFACE5A}"/>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8" name="Graphic 15" descr="Sun">
            <a:extLst>
              <a:ext uri="{FF2B5EF4-FFF2-40B4-BE49-F238E27FC236}">
                <a16:creationId xmlns:a16="http://schemas.microsoft.com/office/drawing/2014/main" id="{2C7730F6-419D-4B69-8C70-89B6B5D9041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8255" y="6141507"/>
            <a:ext cx="529993" cy="529993"/>
          </a:xfrm>
          <a:prstGeom prst="rect">
            <a:avLst/>
          </a:prstGeom>
        </p:spPr>
      </p:pic>
      <p:pic>
        <p:nvPicPr>
          <p:cNvPr id="29" name="Graphic 16" descr="Thermometer">
            <a:extLst>
              <a:ext uri="{FF2B5EF4-FFF2-40B4-BE49-F238E27FC236}">
                <a16:creationId xmlns:a16="http://schemas.microsoft.com/office/drawing/2014/main" id="{32ED420E-E3DE-47A7-A8A1-278D3A9DD14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602" y="3078183"/>
            <a:ext cx="529993" cy="529993"/>
          </a:xfrm>
          <a:prstGeom prst="rect">
            <a:avLst/>
          </a:prstGeom>
        </p:spPr>
      </p:pic>
      <p:sp>
        <p:nvSpPr>
          <p:cNvPr id="38" name="Rectangle 33">
            <a:extLst>
              <a:ext uri="{FF2B5EF4-FFF2-40B4-BE49-F238E27FC236}">
                <a16:creationId xmlns:a16="http://schemas.microsoft.com/office/drawing/2014/main" id="{09D59D2E-6588-4781-A6B1-482DC41D4D8B}"/>
              </a:ext>
            </a:extLst>
          </p:cNvPr>
          <p:cNvSpPr/>
          <p:nvPr/>
        </p:nvSpPr>
        <p:spPr>
          <a:xfrm>
            <a:off x="1791499" y="872262"/>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4" name="Rectangle 33">
            <a:extLst>
              <a:ext uri="{FF2B5EF4-FFF2-40B4-BE49-F238E27FC236}">
                <a16:creationId xmlns:a16="http://schemas.microsoft.com/office/drawing/2014/main" id="{EC847A35-2F60-47C0-8251-831321C98BAB}"/>
              </a:ext>
            </a:extLst>
          </p:cNvPr>
          <p:cNvSpPr/>
          <p:nvPr/>
        </p:nvSpPr>
        <p:spPr>
          <a:xfrm>
            <a:off x="1788755" y="872262"/>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55" name="Graphic 46" descr="House">
            <a:extLst>
              <a:ext uri="{FF2B5EF4-FFF2-40B4-BE49-F238E27FC236}">
                <a16:creationId xmlns:a16="http://schemas.microsoft.com/office/drawing/2014/main" id="{F9A21D81-2CAC-4197-9F29-C14438B2988C}"/>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49659" r="-366"/>
          <a:stretch/>
        </p:blipFill>
        <p:spPr>
          <a:xfrm>
            <a:off x="1844851" y="1053566"/>
            <a:ext cx="379331" cy="748086"/>
          </a:xfrm>
          <a:prstGeom prst="rect">
            <a:avLst/>
          </a:prstGeom>
        </p:spPr>
      </p:pic>
      <p:pic>
        <p:nvPicPr>
          <p:cNvPr id="56" name="Graphic 46" descr="House">
            <a:extLst>
              <a:ext uri="{FF2B5EF4-FFF2-40B4-BE49-F238E27FC236}">
                <a16:creationId xmlns:a16="http://schemas.microsoft.com/office/drawing/2014/main" id="{FC4C41AB-EFE8-4AF6-9E12-2E62A8E526D2}"/>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r="49007"/>
          <a:stretch/>
        </p:blipFill>
        <p:spPr>
          <a:xfrm>
            <a:off x="1473352" y="1053566"/>
            <a:ext cx="381474" cy="748086"/>
          </a:xfrm>
          <a:prstGeom prst="rect">
            <a:avLst/>
          </a:prstGeom>
        </p:spPr>
      </p:pic>
      <p:sp>
        <p:nvSpPr>
          <p:cNvPr id="49" name="Rectangle 33">
            <a:extLst>
              <a:ext uri="{FF2B5EF4-FFF2-40B4-BE49-F238E27FC236}">
                <a16:creationId xmlns:a16="http://schemas.microsoft.com/office/drawing/2014/main" id="{779CC366-98F1-451B-A57E-1A81051AC6A1}"/>
              </a:ext>
            </a:extLst>
          </p:cNvPr>
          <p:cNvSpPr/>
          <p:nvPr/>
        </p:nvSpPr>
        <p:spPr>
          <a:xfrm>
            <a:off x="6672135" y="478987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50" name="Graphic 46" descr="House">
            <a:extLst>
              <a:ext uri="{FF2B5EF4-FFF2-40B4-BE49-F238E27FC236}">
                <a16:creationId xmlns:a16="http://schemas.microsoft.com/office/drawing/2014/main" id="{E0201A98-425C-459D-91B8-EE7FC4A5A701}"/>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49659" r="-366"/>
          <a:stretch/>
        </p:blipFill>
        <p:spPr>
          <a:xfrm>
            <a:off x="6728231" y="4971174"/>
            <a:ext cx="379331" cy="748086"/>
          </a:xfrm>
          <a:prstGeom prst="rect">
            <a:avLst/>
          </a:prstGeom>
        </p:spPr>
      </p:pic>
      <p:pic>
        <p:nvPicPr>
          <p:cNvPr id="53" name="Graphic 46" descr="House">
            <a:extLst>
              <a:ext uri="{FF2B5EF4-FFF2-40B4-BE49-F238E27FC236}">
                <a16:creationId xmlns:a16="http://schemas.microsoft.com/office/drawing/2014/main" id="{2093B1B7-74E6-49C7-A498-7A8412FEE2A1}"/>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49007"/>
          <a:stretch/>
        </p:blipFill>
        <p:spPr>
          <a:xfrm>
            <a:off x="6356732" y="4971174"/>
            <a:ext cx="381474" cy="748086"/>
          </a:xfrm>
          <a:prstGeom prst="rect">
            <a:avLst/>
          </a:prstGeom>
        </p:spPr>
      </p:pic>
      <p:sp>
        <p:nvSpPr>
          <p:cNvPr id="59" name="Rectangle 33">
            <a:extLst>
              <a:ext uri="{FF2B5EF4-FFF2-40B4-BE49-F238E27FC236}">
                <a16:creationId xmlns:a16="http://schemas.microsoft.com/office/drawing/2014/main" id="{53DE16CC-5240-41DF-8A32-7B718110CBAE}"/>
              </a:ext>
            </a:extLst>
          </p:cNvPr>
          <p:cNvSpPr/>
          <p:nvPr/>
        </p:nvSpPr>
        <p:spPr>
          <a:xfrm>
            <a:off x="1781524" y="872262"/>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0" name="Rectangle 33">
            <a:extLst>
              <a:ext uri="{FF2B5EF4-FFF2-40B4-BE49-F238E27FC236}">
                <a16:creationId xmlns:a16="http://schemas.microsoft.com/office/drawing/2014/main" id="{BF2A7BA0-D957-41D4-A715-A3BC28BC1304}"/>
              </a:ext>
            </a:extLst>
          </p:cNvPr>
          <p:cNvSpPr/>
          <p:nvPr/>
        </p:nvSpPr>
        <p:spPr>
          <a:xfrm>
            <a:off x="1778780" y="872262"/>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61" name="Graphic 46" descr="House">
            <a:extLst>
              <a:ext uri="{FF2B5EF4-FFF2-40B4-BE49-F238E27FC236}">
                <a16:creationId xmlns:a16="http://schemas.microsoft.com/office/drawing/2014/main" id="{396F68E7-C971-4F17-8D93-9F8EC9F1C90D}"/>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49659" r="-366"/>
          <a:stretch/>
        </p:blipFill>
        <p:spPr>
          <a:xfrm>
            <a:off x="1834876" y="1053566"/>
            <a:ext cx="379331" cy="748086"/>
          </a:xfrm>
          <a:prstGeom prst="rect">
            <a:avLst/>
          </a:prstGeom>
        </p:spPr>
      </p:pic>
      <p:pic>
        <p:nvPicPr>
          <p:cNvPr id="62" name="Graphic 46" descr="House">
            <a:extLst>
              <a:ext uri="{FF2B5EF4-FFF2-40B4-BE49-F238E27FC236}">
                <a16:creationId xmlns:a16="http://schemas.microsoft.com/office/drawing/2014/main" id="{C27739B4-4C94-4004-86E5-AF7B799AED60}"/>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r="49007"/>
          <a:stretch/>
        </p:blipFill>
        <p:spPr>
          <a:xfrm>
            <a:off x="1463377" y="1053566"/>
            <a:ext cx="381474" cy="748086"/>
          </a:xfrm>
          <a:prstGeom prst="rect">
            <a:avLst/>
          </a:prstGeom>
        </p:spPr>
      </p:pic>
      <p:pic>
        <p:nvPicPr>
          <p:cNvPr id="64" name="Graphic 46" descr="House">
            <a:extLst>
              <a:ext uri="{FF2B5EF4-FFF2-40B4-BE49-F238E27FC236}">
                <a16:creationId xmlns:a16="http://schemas.microsoft.com/office/drawing/2014/main" id="{8509FD64-47E0-4565-940A-2BAEFBB7FBA5}"/>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49007"/>
          <a:stretch/>
        </p:blipFill>
        <p:spPr>
          <a:xfrm>
            <a:off x="6346757" y="4971174"/>
            <a:ext cx="381474" cy="748086"/>
          </a:xfrm>
          <a:prstGeom prst="rect">
            <a:avLst/>
          </a:prstGeom>
        </p:spPr>
      </p:pic>
      <p:sp>
        <p:nvSpPr>
          <p:cNvPr id="5" name="Arco 4">
            <a:extLst>
              <a:ext uri="{FF2B5EF4-FFF2-40B4-BE49-F238E27FC236}">
                <a16:creationId xmlns:a16="http://schemas.microsoft.com/office/drawing/2014/main" id="{808AC7CF-AB5B-468C-B454-7CEA7D0B4F3D}"/>
              </a:ext>
            </a:extLst>
          </p:cNvPr>
          <p:cNvSpPr/>
          <p:nvPr/>
        </p:nvSpPr>
        <p:spPr>
          <a:xfrm>
            <a:off x="-5418405" y="870323"/>
            <a:ext cx="12600000" cy="12600000"/>
          </a:xfrm>
          <a:prstGeom prst="arc">
            <a:avLst>
              <a:gd name="adj1" fmla="val 16795418"/>
              <a:gd name="adj2" fmla="val 20243607"/>
            </a:avLst>
          </a:prstGeom>
          <a:ln w="19050">
            <a:solidFill>
              <a:srgbClr val="70AD47"/>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Tree>
    <p:extLst>
      <p:ext uri="{BB962C8B-B14F-4D97-AF65-F5344CB8AC3E}">
        <p14:creationId xmlns:p14="http://schemas.microsoft.com/office/powerpoint/2010/main" val="776986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sp>
        <p:nvSpPr>
          <p:cNvPr id="22" name="Rectangle 43">
            <a:extLst>
              <a:ext uri="{FF2B5EF4-FFF2-40B4-BE49-F238E27FC236}">
                <a16:creationId xmlns:a16="http://schemas.microsoft.com/office/drawing/2014/main" id="{5344AE7E-5879-4CDA-9FFF-B415DD336478}"/>
              </a:ext>
            </a:extLst>
          </p:cNvPr>
          <p:cNvSpPr/>
          <p:nvPr/>
        </p:nvSpPr>
        <p:spPr>
          <a:xfrm>
            <a:off x="1032899" y="2694257"/>
            <a:ext cx="4293126" cy="3082742"/>
          </a:xfrm>
          <a:prstGeom prst="rect">
            <a:avLst/>
          </a:prstGeom>
          <a:solidFill>
            <a:srgbClr val="E2F0D9">
              <a:alpha val="61176"/>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4" name="Graphic 8" descr="House">
            <a:extLst>
              <a:ext uri="{FF2B5EF4-FFF2-40B4-BE49-F238E27FC236}">
                <a16:creationId xmlns:a16="http://schemas.microsoft.com/office/drawing/2014/main" id="{AD5979AF-E16A-452A-A1C0-3C8AEDAC15C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6034" y="1577152"/>
            <a:ext cx="1117105" cy="1117105"/>
          </a:xfrm>
          <a:prstGeom prst="rect">
            <a:avLst/>
          </a:prstGeom>
        </p:spPr>
      </p:pic>
      <p:cxnSp>
        <p:nvCxnSpPr>
          <p:cNvPr id="26" name="Straight Arrow Connector 12">
            <a:extLst>
              <a:ext uri="{FF2B5EF4-FFF2-40B4-BE49-F238E27FC236}">
                <a16:creationId xmlns:a16="http://schemas.microsoft.com/office/drawing/2014/main" id="{454A379D-957F-4686-9F9A-5ACD4C276003}"/>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13">
            <a:extLst>
              <a:ext uri="{FF2B5EF4-FFF2-40B4-BE49-F238E27FC236}">
                <a16:creationId xmlns:a16="http://schemas.microsoft.com/office/drawing/2014/main" id="{298E59F6-4A7C-48AF-B03B-3E779CFACE5A}"/>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8" name="Graphic 15" descr="Sun">
            <a:extLst>
              <a:ext uri="{FF2B5EF4-FFF2-40B4-BE49-F238E27FC236}">
                <a16:creationId xmlns:a16="http://schemas.microsoft.com/office/drawing/2014/main" id="{2C7730F6-419D-4B69-8C70-89B6B5D9041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8255" y="6141507"/>
            <a:ext cx="529993" cy="529993"/>
          </a:xfrm>
          <a:prstGeom prst="rect">
            <a:avLst/>
          </a:prstGeom>
        </p:spPr>
      </p:pic>
      <p:pic>
        <p:nvPicPr>
          <p:cNvPr id="29" name="Graphic 16" descr="Thermometer">
            <a:extLst>
              <a:ext uri="{FF2B5EF4-FFF2-40B4-BE49-F238E27FC236}">
                <a16:creationId xmlns:a16="http://schemas.microsoft.com/office/drawing/2014/main" id="{32ED420E-E3DE-47A7-A8A1-278D3A9DD14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602" y="3078183"/>
            <a:ext cx="529993" cy="529993"/>
          </a:xfrm>
          <a:prstGeom prst="rect">
            <a:avLst/>
          </a:prstGeom>
        </p:spPr>
      </p:pic>
      <p:sp>
        <p:nvSpPr>
          <p:cNvPr id="37" name="Rectangle 31">
            <a:extLst>
              <a:ext uri="{FF2B5EF4-FFF2-40B4-BE49-F238E27FC236}">
                <a16:creationId xmlns:a16="http://schemas.microsoft.com/office/drawing/2014/main" id="{60873073-10A8-4979-9148-5297CC394C18}"/>
              </a:ext>
            </a:extLst>
          </p:cNvPr>
          <p:cNvSpPr/>
          <p:nvPr/>
        </p:nvSpPr>
        <p:spPr>
          <a:xfrm>
            <a:off x="5233274" y="2587885"/>
            <a:ext cx="232529" cy="2376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8" name="Rectangle 33">
            <a:extLst>
              <a:ext uri="{FF2B5EF4-FFF2-40B4-BE49-F238E27FC236}">
                <a16:creationId xmlns:a16="http://schemas.microsoft.com/office/drawing/2014/main" id="{F03B4139-D2E7-4C20-94DB-C928FAF3FFDA}"/>
              </a:ext>
            </a:extLst>
          </p:cNvPr>
          <p:cNvSpPr/>
          <p:nvPr/>
        </p:nvSpPr>
        <p:spPr>
          <a:xfrm>
            <a:off x="6672135" y="478987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9" name="Graphic 46" descr="House">
            <a:extLst>
              <a:ext uri="{FF2B5EF4-FFF2-40B4-BE49-F238E27FC236}">
                <a16:creationId xmlns:a16="http://schemas.microsoft.com/office/drawing/2014/main" id="{88B3085F-6F68-4899-9C87-BF7947DE5132}"/>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49659" r="-366"/>
          <a:stretch/>
        </p:blipFill>
        <p:spPr>
          <a:xfrm>
            <a:off x="6728231" y="4971174"/>
            <a:ext cx="379331" cy="748086"/>
          </a:xfrm>
          <a:prstGeom prst="rect">
            <a:avLst/>
          </a:prstGeom>
        </p:spPr>
      </p:pic>
      <p:sp>
        <p:nvSpPr>
          <p:cNvPr id="20" name="Rectangle 33">
            <a:extLst>
              <a:ext uri="{FF2B5EF4-FFF2-40B4-BE49-F238E27FC236}">
                <a16:creationId xmlns:a16="http://schemas.microsoft.com/office/drawing/2014/main" id="{3E282108-8DF3-42AE-813E-3AE102625358}"/>
              </a:ext>
            </a:extLst>
          </p:cNvPr>
          <p:cNvSpPr/>
          <p:nvPr/>
        </p:nvSpPr>
        <p:spPr>
          <a:xfrm>
            <a:off x="1781524" y="872262"/>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1" name="Rectangle 33">
            <a:extLst>
              <a:ext uri="{FF2B5EF4-FFF2-40B4-BE49-F238E27FC236}">
                <a16:creationId xmlns:a16="http://schemas.microsoft.com/office/drawing/2014/main" id="{06CDBDDF-E4D0-402B-9193-970680A37142}"/>
              </a:ext>
            </a:extLst>
          </p:cNvPr>
          <p:cNvSpPr/>
          <p:nvPr/>
        </p:nvSpPr>
        <p:spPr>
          <a:xfrm>
            <a:off x="1778780" y="872262"/>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3" name="Graphic 46" descr="House">
            <a:extLst>
              <a:ext uri="{FF2B5EF4-FFF2-40B4-BE49-F238E27FC236}">
                <a16:creationId xmlns:a16="http://schemas.microsoft.com/office/drawing/2014/main" id="{0C43AA7F-7E25-4830-98E6-51CC6C365205}"/>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l="49659" r="-366"/>
          <a:stretch/>
        </p:blipFill>
        <p:spPr>
          <a:xfrm>
            <a:off x="1834876" y="1053566"/>
            <a:ext cx="379331" cy="748086"/>
          </a:xfrm>
          <a:prstGeom prst="rect">
            <a:avLst/>
          </a:prstGeom>
        </p:spPr>
      </p:pic>
      <p:pic>
        <p:nvPicPr>
          <p:cNvPr id="25" name="Graphic 46" descr="House">
            <a:extLst>
              <a:ext uri="{FF2B5EF4-FFF2-40B4-BE49-F238E27FC236}">
                <a16:creationId xmlns:a16="http://schemas.microsoft.com/office/drawing/2014/main" id="{D910B5B8-4001-40B6-A5B2-46775C8CAAB6}"/>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r="49007"/>
          <a:stretch/>
        </p:blipFill>
        <p:spPr>
          <a:xfrm>
            <a:off x="1463377" y="1053566"/>
            <a:ext cx="381474" cy="748086"/>
          </a:xfrm>
          <a:prstGeom prst="rect">
            <a:avLst/>
          </a:prstGeom>
        </p:spPr>
      </p:pic>
      <p:pic>
        <p:nvPicPr>
          <p:cNvPr id="31" name="Graphic 46" descr="House">
            <a:extLst>
              <a:ext uri="{FF2B5EF4-FFF2-40B4-BE49-F238E27FC236}">
                <a16:creationId xmlns:a16="http://schemas.microsoft.com/office/drawing/2014/main" id="{BE9035E4-1920-4762-AF81-C193763C02F9}"/>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r="49007"/>
          <a:stretch/>
        </p:blipFill>
        <p:spPr>
          <a:xfrm>
            <a:off x="6346757" y="4971174"/>
            <a:ext cx="381474" cy="748086"/>
          </a:xfrm>
          <a:prstGeom prst="rect">
            <a:avLst/>
          </a:prstGeom>
        </p:spPr>
      </p:pic>
      <p:sp>
        <p:nvSpPr>
          <p:cNvPr id="32" name="Arco 31">
            <a:extLst>
              <a:ext uri="{FF2B5EF4-FFF2-40B4-BE49-F238E27FC236}">
                <a16:creationId xmlns:a16="http://schemas.microsoft.com/office/drawing/2014/main" id="{01FC75A7-8E76-4039-BE2E-22BE3D461747}"/>
              </a:ext>
            </a:extLst>
          </p:cNvPr>
          <p:cNvSpPr/>
          <p:nvPr/>
        </p:nvSpPr>
        <p:spPr>
          <a:xfrm>
            <a:off x="-5418405" y="870323"/>
            <a:ext cx="12600000" cy="12600000"/>
          </a:xfrm>
          <a:prstGeom prst="arc">
            <a:avLst>
              <a:gd name="adj1" fmla="val 16795418"/>
              <a:gd name="adj2" fmla="val 20243607"/>
            </a:avLst>
          </a:prstGeom>
          <a:ln w="19050">
            <a:solidFill>
              <a:srgbClr val="70AD47"/>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Tree>
    <p:extLst>
      <p:ext uri="{BB962C8B-B14F-4D97-AF65-F5344CB8AC3E}">
        <p14:creationId xmlns:p14="http://schemas.microsoft.com/office/powerpoint/2010/main" val="319415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43">
            <a:extLst>
              <a:ext uri="{FF2B5EF4-FFF2-40B4-BE49-F238E27FC236}">
                <a16:creationId xmlns:a16="http://schemas.microsoft.com/office/drawing/2014/main" id="{0FDC5402-106A-4BBF-AC0B-BF37EDC72E42}"/>
              </a:ext>
            </a:extLst>
          </p:cNvPr>
          <p:cNvSpPr/>
          <p:nvPr/>
        </p:nvSpPr>
        <p:spPr>
          <a:xfrm>
            <a:off x="1023721" y="2694257"/>
            <a:ext cx="4293126" cy="3082742"/>
          </a:xfrm>
          <a:prstGeom prst="rect">
            <a:avLst/>
          </a:prstGeom>
          <a:pattFill prst="ltUpDiag">
            <a:fgClr>
              <a:schemeClr val="bg2"/>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sp>
        <p:nvSpPr>
          <p:cNvPr id="21" name="Rectangle 38">
            <a:extLst>
              <a:ext uri="{FF2B5EF4-FFF2-40B4-BE49-F238E27FC236}">
                <a16:creationId xmlns:a16="http://schemas.microsoft.com/office/drawing/2014/main" id="{FCF0D7C6-F741-44F1-9F2B-3F74FD6C22A8}"/>
              </a:ext>
            </a:extLst>
          </p:cNvPr>
          <p:cNvSpPr/>
          <p:nvPr/>
        </p:nvSpPr>
        <p:spPr>
          <a:xfrm>
            <a:off x="1023720" y="1577152"/>
            <a:ext cx="598492" cy="4187701"/>
          </a:xfrm>
          <a:prstGeom prst="rect">
            <a:avLst/>
          </a:prstGeom>
          <a:solidFill>
            <a:srgbClr val="F2F2F2">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5" name="Graphic 7" descr="Home">
            <a:extLst>
              <a:ext uri="{FF2B5EF4-FFF2-40B4-BE49-F238E27FC236}">
                <a16:creationId xmlns:a16="http://schemas.microsoft.com/office/drawing/2014/main" id="{86812455-E76C-4907-A745-51B7EEF9A4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2583" y="708155"/>
            <a:ext cx="814793" cy="814793"/>
          </a:xfrm>
          <a:prstGeom prst="rect">
            <a:avLst/>
          </a:prstGeom>
        </p:spPr>
      </p:pic>
      <p:cxnSp>
        <p:nvCxnSpPr>
          <p:cNvPr id="29" name="Straight Arrow Connector 12">
            <a:extLst>
              <a:ext uri="{FF2B5EF4-FFF2-40B4-BE49-F238E27FC236}">
                <a16:creationId xmlns:a16="http://schemas.microsoft.com/office/drawing/2014/main" id="{A2F07C74-AC61-4A77-A515-F9619AA3E7DE}"/>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13">
            <a:extLst>
              <a:ext uri="{FF2B5EF4-FFF2-40B4-BE49-F238E27FC236}">
                <a16:creationId xmlns:a16="http://schemas.microsoft.com/office/drawing/2014/main" id="{56131420-E96E-4641-A6D5-06001566512B}"/>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5" name="Graphic 15" descr="Sun">
            <a:extLst>
              <a:ext uri="{FF2B5EF4-FFF2-40B4-BE49-F238E27FC236}">
                <a16:creationId xmlns:a16="http://schemas.microsoft.com/office/drawing/2014/main" id="{C1CA00B3-BA01-42A7-82E6-355CE57884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8255" y="6141507"/>
            <a:ext cx="529993" cy="529993"/>
          </a:xfrm>
          <a:prstGeom prst="rect">
            <a:avLst/>
          </a:prstGeom>
        </p:spPr>
      </p:pic>
      <p:pic>
        <p:nvPicPr>
          <p:cNvPr id="36" name="Graphic 16" descr="Thermometer">
            <a:extLst>
              <a:ext uri="{FF2B5EF4-FFF2-40B4-BE49-F238E27FC236}">
                <a16:creationId xmlns:a16="http://schemas.microsoft.com/office/drawing/2014/main" id="{AE28A9F1-BE62-4F0A-ACBE-8712D3F6094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602" y="3078183"/>
            <a:ext cx="529993" cy="529993"/>
          </a:xfrm>
          <a:prstGeom prst="rect">
            <a:avLst/>
          </a:prstGeom>
        </p:spPr>
      </p:pic>
      <p:sp>
        <p:nvSpPr>
          <p:cNvPr id="37" name="Rectangle 27">
            <a:extLst>
              <a:ext uri="{FF2B5EF4-FFF2-40B4-BE49-F238E27FC236}">
                <a16:creationId xmlns:a16="http://schemas.microsoft.com/office/drawing/2014/main" id="{3C7BBF56-AEC5-4A08-ADC4-EA55CD190276}"/>
              </a:ext>
            </a:extLst>
          </p:cNvPr>
          <p:cNvSpPr/>
          <p:nvPr/>
        </p:nvSpPr>
        <p:spPr>
          <a:xfrm>
            <a:off x="1530583" y="1505152"/>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15" name="Graphic 8" descr="House">
            <a:extLst>
              <a:ext uri="{FF2B5EF4-FFF2-40B4-BE49-F238E27FC236}">
                <a16:creationId xmlns:a16="http://schemas.microsoft.com/office/drawing/2014/main" id="{97EC8B9D-AD99-4B51-AAD5-C1CAD624ED5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26034" y="1577152"/>
            <a:ext cx="1117105" cy="1117105"/>
          </a:xfrm>
          <a:prstGeom prst="rect">
            <a:avLst/>
          </a:prstGeom>
        </p:spPr>
      </p:pic>
      <p:sp>
        <p:nvSpPr>
          <p:cNvPr id="16" name="Rectangle 31">
            <a:extLst>
              <a:ext uri="{FF2B5EF4-FFF2-40B4-BE49-F238E27FC236}">
                <a16:creationId xmlns:a16="http://schemas.microsoft.com/office/drawing/2014/main" id="{B28F0618-1174-492A-BCE8-68CA4F9A213A}"/>
              </a:ext>
            </a:extLst>
          </p:cNvPr>
          <p:cNvSpPr/>
          <p:nvPr/>
        </p:nvSpPr>
        <p:spPr>
          <a:xfrm>
            <a:off x="5233274" y="2587885"/>
            <a:ext cx="232529" cy="2376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0833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43">
            <a:extLst>
              <a:ext uri="{FF2B5EF4-FFF2-40B4-BE49-F238E27FC236}">
                <a16:creationId xmlns:a16="http://schemas.microsoft.com/office/drawing/2014/main" id="{81D3ED03-8995-432D-9C17-995A54F45DD9}"/>
              </a:ext>
            </a:extLst>
          </p:cNvPr>
          <p:cNvSpPr/>
          <p:nvPr/>
        </p:nvSpPr>
        <p:spPr>
          <a:xfrm>
            <a:off x="1023721" y="2694257"/>
            <a:ext cx="4293126" cy="3082742"/>
          </a:xfrm>
          <a:prstGeom prst="rect">
            <a:avLst/>
          </a:prstGeom>
          <a:pattFill prst="ltUpDiag">
            <a:fgClr>
              <a:schemeClr val="bg2"/>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pic>
        <p:nvPicPr>
          <p:cNvPr id="20" name="Graphic 8" descr="House">
            <a:extLst>
              <a:ext uri="{FF2B5EF4-FFF2-40B4-BE49-F238E27FC236}">
                <a16:creationId xmlns:a16="http://schemas.microsoft.com/office/drawing/2014/main" id="{1AD05674-1727-4E7F-9F81-7AFCCEAB564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6034" y="1577152"/>
            <a:ext cx="1117105" cy="1117105"/>
          </a:xfrm>
          <a:prstGeom prst="rect">
            <a:avLst/>
          </a:prstGeom>
        </p:spPr>
      </p:pic>
      <p:sp>
        <p:nvSpPr>
          <p:cNvPr id="24" name="Rectangle 31">
            <a:extLst>
              <a:ext uri="{FF2B5EF4-FFF2-40B4-BE49-F238E27FC236}">
                <a16:creationId xmlns:a16="http://schemas.microsoft.com/office/drawing/2014/main" id="{E0293AE8-CBC5-4B34-9D68-C5F4220F13D2}"/>
              </a:ext>
            </a:extLst>
          </p:cNvPr>
          <p:cNvSpPr/>
          <p:nvPr/>
        </p:nvSpPr>
        <p:spPr>
          <a:xfrm>
            <a:off x="5233274" y="2587885"/>
            <a:ext cx="232529" cy="2376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2" name="Rectangle 39">
            <a:extLst>
              <a:ext uri="{FF2B5EF4-FFF2-40B4-BE49-F238E27FC236}">
                <a16:creationId xmlns:a16="http://schemas.microsoft.com/office/drawing/2014/main" id="{C96604B8-C051-4B84-88E3-0AC948D5E5D2}"/>
              </a:ext>
            </a:extLst>
          </p:cNvPr>
          <p:cNvSpPr/>
          <p:nvPr/>
        </p:nvSpPr>
        <p:spPr>
          <a:xfrm>
            <a:off x="998461" y="2142460"/>
            <a:ext cx="2778833" cy="3646687"/>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7" name="Graphic 9" descr="Barn">
            <a:extLst>
              <a:ext uri="{FF2B5EF4-FFF2-40B4-BE49-F238E27FC236}">
                <a16:creationId xmlns:a16="http://schemas.microsoft.com/office/drawing/2014/main" id="{2A681BF7-BBC3-4D39-B801-DE48A9F73D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7295" y="1239562"/>
            <a:ext cx="786348" cy="786348"/>
          </a:xfrm>
          <a:prstGeom prst="rect">
            <a:avLst/>
          </a:prstGeom>
        </p:spPr>
      </p:pic>
      <p:pic>
        <p:nvPicPr>
          <p:cNvPr id="35" name="Graphic 15" descr="Sun">
            <a:extLst>
              <a:ext uri="{FF2B5EF4-FFF2-40B4-BE49-F238E27FC236}">
                <a16:creationId xmlns:a16="http://schemas.microsoft.com/office/drawing/2014/main" id="{C1CA00B3-BA01-42A7-82E6-355CE57884E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88255" y="6141507"/>
            <a:ext cx="529993" cy="529993"/>
          </a:xfrm>
          <a:prstGeom prst="rect">
            <a:avLst/>
          </a:prstGeom>
        </p:spPr>
      </p:pic>
      <p:pic>
        <p:nvPicPr>
          <p:cNvPr id="36" name="Graphic 16" descr="Thermometer">
            <a:extLst>
              <a:ext uri="{FF2B5EF4-FFF2-40B4-BE49-F238E27FC236}">
                <a16:creationId xmlns:a16="http://schemas.microsoft.com/office/drawing/2014/main" id="{AE28A9F1-BE62-4F0A-ACBE-8712D3F6094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1602" y="3078183"/>
            <a:ext cx="529993" cy="529993"/>
          </a:xfrm>
          <a:prstGeom prst="rect">
            <a:avLst/>
          </a:prstGeom>
        </p:spPr>
      </p:pic>
      <p:sp>
        <p:nvSpPr>
          <p:cNvPr id="41" name="Rectangle 30">
            <a:extLst>
              <a:ext uri="{FF2B5EF4-FFF2-40B4-BE49-F238E27FC236}">
                <a16:creationId xmlns:a16="http://schemas.microsoft.com/office/drawing/2014/main" id="{803A5FC8-B6BC-48DA-8EFF-CAF5FD5C329B}"/>
              </a:ext>
            </a:extLst>
          </p:cNvPr>
          <p:cNvSpPr/>
          <p:nvPr/>
        </p:nvSpPr>
        <p:spPr>
          <a:xfrm>
            <a:off x="3692037" y="2055196"/>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6" name="Rectangle 38">
            <a:extLst>
              <a:ext uri="{FF2B5EF4-FFF2-40B4-BE49-F238E27FC236}">
                <a16:creationId xmlns:a16="http://schemas.microsoft.com/office/drawing/2014/main" id="{78CC67D4-4014-4F2A-8D68-DAE920B04466}"/>
              </a:ext>
            </a:extLst>
          </p:cNvPr>
          <p:cNvSpPr/>
          <p:nvPr/>
        </p:nvSpPr>
        <p:spPr>
          <a:xfrm>
            <a:off x="1023720" y="1577152"/>
            <a:ext cx="598492" cy="4187701"/>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31" name="Graphic 7" descr="Home">
            <a:extLst>
              <a:ext uri="{FF2B5EF4-FFF2-40B4-BE49-F238E27FC236}">
                <a16:creationId xmlns:a16="http://schemas.microsoft.com/office/drawing/2014/main" id="{696177A8-172B-4143-8BE5-0437CA60818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2583" y="708155"/>
            <a:ext cx="814793" cy="814793"/>
          </a:xfrm>
          <a:prstGeom prst="rect">
            <a:avLst/>
          </a:prstGeom>
        </p:spPr>
      </p:pic>
      <p:cxnSp>
        <p:nvCxnSpPr>
          <p:cNvPr id="29" name="Straight Arrow Connector 12">
            <a:extLst>
              <a:ext uri="{FF2B5EF4-FFF2-40B4-BE49-F238E27FC236}">
                <a16:creationId xmlns:a16="http://schemas.microsoft.com/office/drawing/2014/main" id="{A2F07C74-AC61-4A77-A515-F9619AA3E7DE}"/>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13">
            <a:extLst>
              <a:ext uri="{FF2B5EF4-FFF2-40B4-BE49-F238E27FC236}">
                <a16:creationId xmlns:a16="http://schemas.microsoft.com/office/drawing/2014/main" id="{56131420-E96E-4641-A6D5-06001566512B}"/>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angle 27">
            <a:extLst>
              <a:ext uri="{FF2B5EF4-FFF2-40B4-BE49-F238E27FC236}">
                <a16:creationId xmlns:a16="http://schemas.microsoft.com/office/drawing/2014/main" id="{96C72D4F-E510-4AC5-A9C7-6D795DF37EBD}"/>
              </a:ext>
            </a:extLst>
          </p:cNvPr>
          <p:cNvSpPr/>
          <p:nvPr/>
        </p:nvSpPr>
        <p:spPr>
          <a:xfrm>
            <a:off x="1530583" y="1505152"/>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2657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43">
            <a:extLst>
              <a:ext uri="{FF2B5EF4-FFF2-40B4-BE49-F238E27FC236}">
                <a16:creationId xmlns:a16="http://schemas.microsoft.com/office/drawing/2014/main" id="{5A22E01F-88AC-4A1A-B5B1-6097D47D5197}"/>
              </a:ext>
            </a:extLst>
          </p:cNvPr>
          <p:cNvSpPr/>
          <p:nvPr/>
        </p:nvSpPr>
        <p:spPr>
          <a:xfrm>
            <a:off x="1023721" y="2694257"/>
            <a:ext cx="4293126" cy="3082742"/>
          </a:xfrm>
          <a:prstGeom prst="rect">
            <a:avLst/>
          </a:prstGeom>
          <a:pattFill prst="ltUpDiag">
            <a:fgClr>
              <a:schemeClr val="bg2"/>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sp>
        <p:nvSpPr>
          <p:cNvPr id="43" name="Rectangle 42">
            <a:extLst>
              <a:ext uri="{FF2B5EF4-FFF2-40B4-BE49-F238E27FC236}">
                <a16:creationId xmlns:a16="http://schemas.microsoft.com/office/drawing/2014/main" id="{3F636A31-CDE7-40F0-B81E-53867BEC469E}"/>
              </a:ext>
            </a:extLst>
          </p:cNvPr>
          <p:cNvSpPr/>
          <p:nvPr/>
        </p:nvSpPr>
        <p:spPr>
          <a:xfrm>
            <a:off x="1007642" y="4251222"/>
            <a:ext cx="5073479" cy="1537926"/>
          </a:xfrm>
          <a:prstGeom prst="rect">
            <a:avLst/>
          </a:prstGeom>
          <a:solidFill>
            <a:srgbClr val="F2F2F2">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0" name="Graphic 8" descr="House">
            <a:extLst>
              <a:ext uri="{FF2B5EF4-FFF2-40B4-BE49-F238E27FC236}">
                <a16:creationId xmlns:a16="http://schemas.microsoft.com/office/drawing/2014/main" id="{149D03E6-73B1-4D13-849D-CE49602FE5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6034" y="1577152"/>
            <a:ext cx="1117105" cy="1117105"/>
          </a:xfrm>
          <a:prstGeom prst="rect">
            <a:avLst/>
          </a:prstGeom>
        </p:spPr>
      </p:pic>
      <p:sp>
        <p:nvSpPr>
          <p:cNvPr id="21" name="Rectangle 31">
            <a:extLst>
              <a:ext uri="{FF2B5EF4-FFF2-40B4-BE49-F238E27FC236}">
                <a16:creationId xmlns:a16="http://schemas.microsoft.com/office/drawing/2014/main" id="{866270F4-3A30-48B7-9178-37C614FD0DF6}"/>
              </a:ext>
            </a:extLst>
          </p:cNvPr>
          <p:cNvSpPr/>
          <p:nvPr/>
        </p:nvSpPr>
        <p:spPr>
          <a:xfrm>
            <a:off x="5233274" y="2587885"/>
            <a:ext cx="232529" cy="2376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5" name="Rectangle 38">
            <a:extLst>
              <a:ext uri="{FF2B5EF4-FFF2-40B4-BE49-F238E27FC236}">
                <a16:creationId xmlns:a16="http://schemas.microsoft.com/office/drawing/2014/main" id="{AF6B0F6E-1301-406D-A245-568FFCC8D8D6}"/>
              </a:ext>
            </a:extLst>
          </p:cNvPr>
          <p:cNvSpPr/>
          <p:nvPr/>
        </p:nvSpPr>
        <p:spPr>
          <a:xfrm>
            <a:off x="1023720" y="1577152"/>
            <a:ext cx="598492" cy="4187701"/>
          </a:xfrm>
          <a:prstGeom prst="rect">
            <a:avLst/>
          </a:prstGeom>
          <a:solidFill>
            <a:srgbClr val="F2F2F2">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6" name="Graphic 7" descr="Home">
            <a:extLst>
              <a:ext uri="{FF2B5EF4-FFF2-40B4-BE49-F238E27FC236}">
                <a16:creationId xmlns:a16="http://schemas.microsoft.com/office/drawing/2014/main" id="{7D3936F9-93EB-475F-899D-46427D883AF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2583" y="708155"/>
            <a:ext cx="814793" cy="814793"/>
          </a:xfrm>
          <a:prstGeom prst="rect">
            <a:avLst/>
          </a:prstGeom>
        </p:spPr>
      </p:pic>
      <p:sp>
        <p:nvSpPr>
          <p:cNvPr id="27" name="Rectangle 27">
            <a:extLst>
              <a:ext uri="{FF2B5EF4-FFF2-40B4-BE49-F238E27FC236}">
                <a16:creationId xmlns:a16="http://schemas.microsoft.com/office/drawing/2014/main" id="{70893EA3-1D61-42FD-B0D8-7679D250A419}"/>
              </a:ext>
            </a:extLst>
          </p:cNvPr>
          <p:cNvSpPr/>
          <p:nvPr/>
        </p:nvSpPr>
        <p:spPr>
          <a:xfrm>
            <a:off x="1530583" y="1505152"/>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ectangle 39">
            <a:extLst>
              <a:ext uri="{FF2B5EF4-FFF2-40B4-BE49-F238E27FC236}">
                <a16:creationId xmlns:a16="http://schemas.microsoft.com/office/drawing/2014/main" id="{A339EC46-B5DD-4A31-BA14-0F63C2EBAC44}"/>
              </a:ext>
            </a:extLst>
          </p:cNvPr>
          <p:cNvSpPr/>
          <p:nvPr/>
        </p:nvSpPr>
        <p:spPr>
          <a:xfrm>
            <a:off x="998461" y="2142460"/>
            <a:ext cx="2778833" cy="3646687"/>
          </a:xfrm>
          <a:prstGeom prst="rect">
            <a:avLst/>
          </a:prstGeom>
          <a:solidFill>
            <a:srgbClr val="F2F2F2">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pic>
        <p:nvPicPr>
          <p:cNvPr id="30" name="Graphic 9" descr="Barn">
            <a:extLst>
              <a:ext uri="{FF2B5EF4-FFF2-40B4-BE49-F238E27FC236}">
                <a16:creationId xmlns:a16="http://schemas.microsoft.com/office/drawing/2014/main" id="{7BAA999D-56F4-4DDB-B65E-B7E88DB14DB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7295" y="1239562"/>
            <a:ext cx="786348" cy="786348"/>
          </a:xfrm>
          <a:prstGeom prst="rect">
            <a:avLst/>
          </a:prstGeom>
        </p:spPr>
      </p:pic>
      <p:sp>
        <p:nvSpPr>
          <p:cNvPr id="32" name="Rectangle 30">
            <a:extLst>
              <a:ext uri="{FF2B5EF4-FFF2-40B4-BE49-F238E27FC236}">
                <a16:creationId xmlns:a16="http://schemas.microsoft.com/office/drawing/2014/main" id="{AD84C609-217A-4123-802E-58147AAB69F6}"/>
              </a:ext>
            </a:extLst>
          </p:cNvPr>
          <p:cNvSpPr/>
          <p:nvPr/>
        </p:nvSpPr>
        <p:spPr>
          <a:xfrm>
            <a:off x="3692037" y="2055196"/>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CD5F4094-BEE3-41B5-85E7-3B884FE94930}"/>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BE76687-418D-4AFC-AB46-BAE67B00B229}"/>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Graphic 15" descr="Sun">
            <a:extLst>
              <a:ext uri="{FF2B5EF4-FFF2-40B4-BE49-F238E27FC236}">
                <a16:creationId xmlns:a16="http://schemas.microsoft.com/office/drawing/2014/main" id="{4FB14480-3D4C-45F7-BE09-71BB0667FE7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88255" y="6141507"/>
            <a:ext cx="529993" cy="529993"/>
          </a:xfrm>
          <a:prstGeom prst="rect">
            <a:avLst/>
          </a:prstGeom>
        </p:spPr>
      </p:pic>
      <p:pic>
        <p:nvPicPr>
          <p:cNvPr id="17" name="Graphic 16" descr="Thermometer">
            <a:extLst>
              <a:ext uri="{FF2B5EF4-FFF2-40B4-BE49-F238E27FC236}">
                <a16:creationId xmlns:a16="http://schemas.microsoft.com/office/drawing/2014/main" id="{343FD3B9-B1D4-49D1-84F1-62F7729C426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1602" y="3078183"/>
            <a:ext cx="529993" cy="529993"/>
          </a:xfrm>
          <a:prstGeom prst="rect">
            <a:avLst/>
          </a:prstGeom>
        </p:spPr>
      </p:pic>
      <p:pic>
        <p:nvPicPr>
          <p:cNvPr id="35" name="Graphic 34" descr="House">
            <a:extLst>
              <a:ext uri="{FF2B5EF4-FFF2-40B4-BE49-F238E27FC236}">
                <a16:creationId xmlns:a16="http://schemas.microsoft.com/office/drawing/2014/main" id="{7DD5AA48-6940-42D0-ACA6-CD46219A6C4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1586" y="3381198"/>
            <a:ext cx="814793" cy="814793"/>
          </a:xfrm>
          <a:prstGeom prst="rect">
            <a:avLst/>
          </a:prstGeom>
        </p:spPr>
      </p:pic>
      <p:sp>
        <p:nvSpPr>
          <p:cNvPr id="37" name="Rectangle 36">
            <a:extLst>
              <a:ext uri="{FF2B5EF4-FFF2-40B4-BE49-F238E27FC236}">
                <a16:creationId xmlns:a16="http://schemas.microsoft.com/office/drawing/2014/main" id="{A2BF542A-6DC5-4579-9F7F-1F972B8D17B4}"/>
              </a:ext>
            </a:extLst>
          </p:cNvPr>
          <p:cNvSpPr/>
          <p:nvPr/>
        </p:nvSpPr>
        <p:spPr>
          <a:xfrm>
            <a:off x="6025200" y="4163628"/>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8352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3">
            <a:extLst>
              <a:ext uri="{FF2B5EF4-FFF2-40B4-BE49-F238E27FC236}">
                <a16:creationId xmlns:a16="http://schemas.microsoft.com/office/drawing/2014/main" id="{66FCEC19-370C-42CC-A8EA-FE3DDFF9C03D}"/>
              </a:ext>
            </a:extLst>
          </p:cNvPr>
          <p:cNvSpPr/>
          <p:nvPr/>
        </p:nvSpPr>
        <p:spPr>
          <a:xfrm>
            <a:off x="1023721" y="2694257"/>
            <a:ext cx="4293126" cy="3082742"/>
          </a:xfrm>
          <a:prstGeom prst="rect">
            <a:avLst/>
          </a:prstGeom>
          <a:pattFill prst="ltUpDiag">
            <a:fgClr>
              <a:schemeClr val="bg2"/>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3" name="Rectangle 42">
            <a:extLst>
              <a:ext uri="{FF2B5EF4-FFF2-40B4-BE49-F238E27FC236}">
                <a16:creationId xmlns:a16="http://schemas.microsoft.com/office/drawing/2014/main" id="{DFEBA049-D3A5-4585-9F90-C57EB6D994BA}"/>
              </a:ext>
            </a:extLst>
          </p:cNvPr>
          <p:cNvSpPr/>
          <p:nvPr/>
        </p:nvSpPr>
        <p:spPr>
          <a:xfrm>
            <a:off x="1007642" y="4251222"/>
            <a:ext cx="5073479" cy="1537926"/>
          </a:xfrm>
          <a:prstGeom prst="rect">
            <a:avLst/>
          </a:prstGeom>
          <a:solidFill>
            <a:srgbClr val="F2F2F2">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4" name="Graphic 8" descr="House">
            <a:extLst>
              <a:ext uri="{FF2B5EF4-FFF2-40B4-BE49-F238E27FC236}">
                <a16:creationId xmlns:a16="http://schemas.microsoft.com/office/drawing/2014/main" id="{D75FEA41-0311-4229-A101-B38D2815672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6034" y="1577152"/>
            <a:ext cx="1117105" cy="1117105"/>
          </a:xfrm>
          <a:prstGeom prst="rect">
            <a:avLst/>
          </a:prstGeom>
        </p:spPr>
      </p:pic>
      <p:sp>
        <p:nvSpPr>
          <p:cNvPr id="25" name="Rectangle 31">
            <a:extLst>
              <a:ext uri="{FF2B5EF4-FFF2-40B4-BE49-F238E27FC236}">
                <a16:creationId xmlns:a16="http://schemas.microsoft.com/office/drawing/2014/main" id="{705E01BB-55E4-4742-AB7E-9829CC541C2B}"/>
              </a:ext>
            </a:extLst>
          </p:cNvPr>
          <p:cNvSpPr/>
          <p:nvPr/>
        </p:nvSpPr>
        <p:spPr>
          <a:xfrm>
            <a:off x="5233274" y="2587885"/>
            <a:ext cx="232529" cy="2376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6" name="Rectangle 38">
            <a:extLst>
              <a:ext uri="{FF2B5EF4-FFF2-40B4-BE49-F238E27FC236}">
                <a16:creationId xmlns:a16="http://schemas.microsoft.com/office/drawing/2014/main" id="{0B77E814-D598-4967-98D3-4C35E12A388F}"/>
              </a:ext>
            </a:extLst>
          </p:cNvPr>
          <p:cNvSpPr/>
          <p:nvPr/>
        </p:nvSpPr>
        <p:spPr>
          <a:xfrm>
            <a:off x="1023720" y="1577152"/>
            <a:ext cx="598492" cy="4187701"/>
          </a:xfrm>
          <a:prstGeom prst="rect">
            <a:avLst/>
          </a:prstGeom>
          <a:solidFill>
            <a:srgbClr val="F2F2F2">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7" name="Graphic 7" descr="Home">
            <a:extLst>
              <a:ext uri="{FF2B5EF4-FFF2-40B4-BE49-F238E27FC236}">
                <a16:creationId xmlns:a16="http://schemas.microsoft.com/office/drawing/2014/main" id="{C62AFC65-0CEB-47C7-97D7-17DC9195087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2583" y="708155"/>
            <a:ext cx="814793" cy="814793"/>
          </a:xfrm>
          <a:prstGeom prst="rect">
            <a:avLst/>
          </a:prstGeom>
        </p:spPr>
      </p:pic>
      <p:sp>
        <p:nvSpPr>
          <p:cNvPr id="29" name="Rectangle 27">
            <a:extLst>
              <a:ext uri="{FF2B5EF4-FFF2-40B4-BE49-F238E27FC236}">
                <a16:creationId xmlns:a16="http://schemas.microsoft.com/office/drawing/2014/main" id="{C482B52D-FE6E-405C-BCF0-C8C231CE76A8}"/>
              </a:ext>
            </a:extLst>
          </p:cNvPr>
          <p:cNvSpPr/>
          <p:nvPr/>
        </p:nvSpPr>
        <p:spPr>
          <a:xfrm>
            <a:off x="1530583" y="1505152"/>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ectangle 39">
            <a:extLst>
              <a:ext uri="{FF2B5EF4-FFF2-40B4-BE49-F238E27FC236}">
                <a16:creationId xmlns:a16="http://schemas.microsoft.com/office/drawing/2014/main" id="{21C72A09-1789-4A99-A412-DC0EE5F1FC8A}"/>
              </a:ext>
            </a:extLst>
          </p:cNvPr>
          <p:cNvSpPr/>
          <p:nvPr/>
        </p:nvSpPr>
        <p:spPr>
          <a:xfrm>
            <a:off x="998461" y="2142460"/>
            <a:ext cx="2778833" cy="3646687"/>
          </a:xfrm>
          <a:prstGeom prst="rect">
            <a:avLst/>
          </a:prstGeom>
          <a:solidFill>
            <a:srgbClr val="F2F2F2">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pic>
        <p:nvPicPr>
          <p:cNvPr id="32" name="Graphic 9" descr="Barn">
            <a:extLst>
              <a:ext uri="{FF2B5EF4-FFF2-40B4-BE49-F238E27FC236}">
                <a16:creationId xmlns:a16="http://schemas.microsoft.com/office/drawing/2014/main" id="{E1E18EBB-D282-40CA-97B7-0F37CABDBCD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7295" y="1239562"/>
            <a:ext cx="786348" cy="786348"/>
          </a:xfrm>
          <a:prstGeom prst="rect">
            <a:avLst/>
          </a:prstGeom>
        </p:spPr>
      </p:pic>
      <p:sp>
        <p:nvSpPr>
          <p:cNvPr id="33" name="Rectangle 30">
            <a:extLst>
              <a:ext uri="{FF2B5EF4-FFF2-40B4-BE49-F238E27FC236}">
                <a16:creationId xmlns:a16="http://schemas.microsoft.com/office/drawing/2014/main" id="{1CEDBAB5-C26B-4B6C-984C-BFF5936D645C}"/>
              </a:ext>
            </a:extLst>
          </p:cNvPr>
          <p:cNvSpPr/>
          <p:nvPr/>
        </p:nvSpPr>
        <p:spPr>
          <a:xfrm>
            <a:off x="3692037" y="2055196"/>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34" name="Graphic 34" descr="House">
            <a:extLst>
              <a:ext uri="{FF2B5EF4-FFF2-40B4-BE49-F238E27FC236}">
                <a16:creationId xmlns:a16="http://schemas.microsoft.com/office/drawing/2014/main" id="{0BA57D6E-2B23-478A-ACAB-48E5B202DA8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1586" y="3381198"/>
            <a:ext cx="814793" cy="814793"/>
          </a:xfrm>
          <a:prstGeom prst="rect">
            <a:avLst/>
          </a:prstGeom>
        </p:spPr>
      </p:pic>
      <p:sp>
        <p:nvSpPr>
          <p:cNvPr id="36" name="Rectangle 36">
            <a:extLst>
              <a:ext uri="{FF2B5EF4-FFF2-40B4-BE49-F238E27FC236}">
                <a16:creationId xmlns:a16="http://schemas.microsoft.com/office/drawing/2014/main" id="{4C2466CE-BDCC-4CFE-89BA-9EE6918BFB07}"/>
              </a:ext>
            </a:extLst>
          </p:cNvPr>
          <p:cNvSpPr/>
          <p:nvPr/>
        </p:nvSpPr>
        <p:spPr>
          <a:xfrm>
            <a:off x="6025200" y="4163628"/>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9" name="Rectangle 42">
            <a:extLst>
              <a:ext uri="{FF2B5EF4-FFF2-40B4-BE49-F238E27FC236}">
                <a16:creationId xmlns:a16="http://schemas.microsoft.com/office/drawing/2014/main" id="{62A5920C-A7E2-40F6-8741-2CB3C3615D18}"/>
              </a:ext>
            </a:extLst>
          </p:cNvPr>
          <p:cNvSpPr/>
          <p:nvPr/>
        </p:nvSpPr>
        <p:spPr>
          <a:xfrm>
            <a:off x="1023720" y="5336079"/>
            <a:ext cx="5478089" cy="404487"/>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65734C81-F754-4112-B3C7-7C43955C1BF8}"/>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Pareto-Based Optimization</a:t>
            </a:r>
          </a:p>
        </p:txBody>
      </p:sp>
      <p:cxnSp>
        <p:nvCxnSpPr>
          <p:cNvPr id="13" name="Straight Arrow Connector 12">
            <a:extLst>
              <a:ext uri="{FF2B5EF4-FFF2-40B4-BE49-F238E27FC236}">
                <a16:creationId xmlns:a16="http://schemas.microsoft.com/office/drawing/2014/main" id="{CD5F4094-BEE3-41B5-85E7-3B884FE94930}"/>
              </a:ext>
            </a:extLst>
          </p:cNvPr>
          <p:cNvCxnSpPr>
            <a:cxnSpLocks/>
          </p:cNvCxnSpPr>
          <p:nvPr/>
        </p:nvCxnSpPr>
        <p:spPr>
          <a:xfrm flipV="1">
            <a:off x="1025876" y="870323"/>
            <a:ext cx="0" cy="48404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BE76687-418D-4AFC-AB46-BAE67B00B229}"/>
              </a:ext>
            </a:extLst>
          </p:cNvPr>
          <p:cNvCxnSpPr>
            <a:cxnSpLocks/>
          </p:cNvCxnSpPr>
          <p:nvPr/>
        </p:nvCxnSpPr>
        <p:spPr>
          <a:xfrm>
            <a:off x="1099524" y="5764857"/>
            <a:ext cx="49815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Graphic 15" descr="Sun">
            <a:extLst>
              <a:ext uri="{FF2B5EF4-FFF2-40B4-BE49-F238E27FC236}">
                <a16:creationId xmlns:a16="http://schemas.microsoft.com/office/drawing/2014/main" id="{4FB14480-3D4C-45F7-BE09-71BB0667FE7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88255" y="6141507"/>
            <a:ext cx="529993" cy="529993"/>
          </a:xfrm>
          <a:prstGeom prst="rect">
            <a:avLst/>
          </a:prstGeom>
        </p:spPr>
      </p:pic>
      <p:pic>
        <p:nvPicPr>
          <p:cNvPr id="17" name="Graphic 16" descr="Thermometer">
            <a:extLst>
              <a:ext uri="{FF2B5EF4-FFF2-40B4-BE49-F238E27FC236}">
                <a16:creationId xmlns:a16="http://schemas.microsoft.com/office/drawing/2014/main" id="{343FD3B9-B1D4-49D1-84F1-62F7729C426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602" y="3078183"/>
            <a:ext cx="529993" cy="529993"/>
          </a:xfrm>
          <a:prstGeom prst="rect">
            <a:avLst/>
          </a:prstGeom>
        </p:spPr>
      </p:pic>
      <p:sp>
        <p:nvSpPr>
          <p:cNvPr id="20" name="Rectangle 36">
            <a:extLst>
              <a:ext uri="{FF2B5EF4-FFF2-40B4-BE49-F238E27FC236}">
                <a16:creationId xmlns:a16="http://schemas.microsoft.com/office/drawing/2014/main" id="{C892D4A1-FDC1-4E74-A265-0E176AABA488}"/>
              </a:ext>
            </a:extLst>
          </p:cNvPr>
          <p:cNvSpPr/>
          <p:nvPr/>
        </p:nvSpPr>
        <p:spPr>
          <a:xfrm>
            <a:off x="6419603" y="5280848"/>
            <a:ext cx="144000" cy="144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4" name="Gráfico 3" descr="Loja">
            <a:extLst>
              <a:ext uri="{FF2B5EF4-FFF2-40B4-BE49-F238E27FC236}">
                <a16:creationId xmlns:a16="http://schemas.microsoft.com/office/drawing/2014/main" id="{296968A8-9C0E-4E60-8DA6-1C63FD377EF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03802" y="4522479"/>
            <a:ext cx="813600" cy="813600"/>
          </a:xfrm>
          <a:prstGeom prst="rect">
            <a:avLst/>
          </a:prstGeom>
        </p:spPr>
      </p:pic>
    </p:spTree>
    <p:extLst>
      <p:ext uri="{BB962C8B-B14F-4D97-AF65-F5344CB8AC3E}">
        <p14:creationId xmlns:p14="http://schemas.microsoft.com/office/powerpoint/2010/main" val="188328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0655454"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spTree>
    <p:extLst>
      <p:ext uri="{BB962C8B-B14F-4D97-AF65-F5344CB8AC3E}">
        <p14:creationId xmlns:p14="http://schemas.microsoft.com/office/powerpoint/2010/main" val="335872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5C23D93-09A8-4887-9953-49189717A56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Multi-Objective Optimization</a:t>
            </a:r>
          </a:p>
        </p:txBody>
      </p:sp>
      <p:sp>
        <p:nvSpPr>
          <p:cNvPr id="9" name="Rectangle 4">
            <a:extLst>
              <a:ext uri="{FF2B5EF4-FFF2-40B4-BE49-F238E27FC236}">
                <a16:creationId xmlns:a16="http://schemas.microsoft.com/office/drawing/2014/main" id="{CD172E81-123B-4C62-8C66-106E260BD255}"/>
              </a:ext>
            </a:extLst>
          </p:cNvPr>
          <p:cNvSpPr/>
          <p:nvPr/>
        </p:nvSpPr>
        <p:spPr>
          <a:xfrm>
            <a:off x="8469086" y="2008412"/>
            <a:ext cx="3037114" cy="419644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b="1" dirty="0"/>
              <a:t>Pareto Optimization</a:t>
            </a:r>
          </a:p>
        </p:txBody>
      </p:sp>
      <p:sp>
        <p:nvSpPr>
          <p:cNvPr id="10" name="Rectangle 2">
            <a:extLst>
              <a:ext uri="{FF2B5EF4-FFF2-40B4-BE49-F238E27FC236}">
                <a16:creationId xmlns:a16="http://schemas.microsoft.com/office/drawing/2014/main" id="{6C052235-83D3-4D00-B075-25CB34435C28}"/>
              </a:ext>
            </a:extLst>
          </p:cNvPr>
          <p:cNvSpPr/>
          <p:nvPr/>
        </p:nvSpPr>
        <p:spPr>
          <a:xfrm>
            <a:off x="685800" y="2008414"/>
            <a:ext cx="3037114" cy="4196443"/>
          </a:xfrm>
          <a:prstGeom prst="rect">
            <a:avLst/>
          </a:prstGeom>
          <a:noFill/>
          <a:ln w="9525" cap="flat" cmpd="sng" algn="ctr">
            <a:solidFill>
              <a:schemeClr val="accent6">
                <a:alpha val="50196"/>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nSpc>
                <a:spcPct val="250000"/>
              </a:lnSpc>
            </a:pPr>
            <a:r>
              <a:rPr lang="en-GB" sz="2000" dirty="0"/>
              <a:t>Intelligent &amp; Informed</a:t>
            </a:r>
          </a:p>
          <a:p>
            <a:pPr>
              <a:lnSpc>
                <a:spcPct val="250000"/>
              </a:lnSpc>
            </a:pPr>
            <a:r>
              <a:rPr lang="en-GB" sz="2000" dirty="0"/>
              <a:t>Multiple solutions</a:t>
            </a:r>
          </a:p>
          <a:p>
            <a:pPr>
              <a:lnSpc>
                <a:spcPct val="250000"/>
              </a:lnSpc>
            </a:pPr>
            <a:r>
              <a:rPr lang="en-GB" sz="2000" dirty="0"/>
              <a:t>Design control </a:t>
            </a:r>
          </a:p>
          <a:p>
            <a:pPr>
              <a:lnSpc>
                <a:spcPct val="250000"/>
              </a:lnSpc>
            </a:pPr>
            <a:r>
              <a:rPr lang="en-GB" sz="2000" dirty="0"/>
              <a:t>Visualization </a:t>
            </a:r>
          </a:p>
          <a:p>
            <a:pPr>
              <a:lnSpc>
                <a:spcPct val="250000"/>
              </a:lnSpc>
            </a:pPr>
            <a:r>
              <a:rPr lang="en-GB" sz="2000" dirty="0"/>
              <a:t>Performance </a:t>
            </a:r>
          </a:p>
        </p:txBody>
      </p:sp>
      <p:sp>
        <p:nvSpPr>
          <p:cNvPr id="11" name="Rectangle 3">
            <a:extLst>
              <a:ext uri="{FF2B5EF4-FFF2-40B4-BE49-F238E27FC236}">
                <a16:creationId xmlns:a16="http://schemas.microsoft.com/office/drawing/2014/main" id="{2AEC2F3A-CCDD-46E7-A85A-3CA515515FAF}"/>
              </a:ext>
            </a:extLst>
          </p:cNvPr>
          <p:cNvSpPr/>
          <p:nvPr/>
        </p:nvSpPr>
        <p:spPr>
          <a:xfrm>
            <a:off x="4577443" y="2008413"/>
            <a:ext cx="3037114" cy="4196443"/>
          </a:xfrm>
          <a:prstGeom prst="rect">
            <a:avLst/>
          </a:prstGeom>
          <a:noFill/>
          <a:ln w="9525" cap="flat" cmpd="sng" algn="ctr">
            <a:solidFill>
              <a:srgbClr val="C00000">
                <a:alpha val="50196"/>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200000"/>
              </a:lnSpc>
            </a:pPr>
            <a:r>
              <a:rPr lang="en-GB" sz="2000" dirty="0">
                <a:solidFill>
                  <a:srgbClr val="C00000"/>
                </a:solidFill>
              </a:rPr>
              <a:t>↑ N</a:t>
            </a:r>
            <a:r>
              <a:rPr lang="en-GB" sz="2000" dirty="0">
                <a:solidFill>
                  <a:srgbClr val="C00000"/>
                </a:solidFill>
                <a:latin typeface="Cambria Math" panose="02040503050406030204" pitchFamily="18" charset="0"/>
                <a:ea typeface="Cambria Math" panose="02040503050406030204" pitchFamily="18" charset="0"/>
              </a:rPr>
              <a:t>°</a:t>
            </a:r>
            <a:r>
              <a:rPr lang="en-GB" sz="2000" dirty="0">
                <a:solidFill>
                  <a:srgbClr val="C00000"/>
                </a:solidFill>
              </a:rPr>
              <a:t> evaluations</a:t>
            </a:r>
          </a:p>
          <a:p>
            <a:pPr algn="ctr">
              <a:lnSpc>
                <a:spcPct val="200000"/>
              </a:lnSpc>
            </a:pPr>
            <a:r>
              <a:rPr lang="en-GB" sz="2000" b="1" dirty="0">
                <a:solidFill>
                  <a:srgbClr val="C00000"/>
                </a:solidFill>
                <a:latin typeface="Symath" panose="00000400000000000000" pitchFamily="2" charset="0"/>
                <a:cs typeface="Symath" panose="00000400000000000000" pitchFamily="2" charset="0"/>
              </a:rPr>
              <a:t>&gt;</a:t>
            </a:r>
            <a:r>
              <a:rPr lang="en-GB" sz="2000" dirty="0">
                <a:solidFill>
                  <a:srgbClr val="C00000"/>
                </a:solidFill>
                <a:latin typeface="Calibri" panose="020F0502020204030204" pitchFamily="34" charset="0"/>
                <a:cs typeface="Calibri" panose="020F0502020204030204" pitchFamily="34" charset="0"/>
              </a:rPr>
              <a:t> </a:t>
            </a:r>
            <a:r>
              <a:rPr lang="en-GB" sz="2000" dirty="0">
                <a:solidFill>
                  <a:srgbClr val="C00000"/>
                </a:solidFill>
              </a:rPr>
              <a:t>3 objectives visualization</a:t>
            </a:r>
          </a:p>
          <a:p>
            <a:pPr algn="ctr">
              <a:lnSpc>
                <a:spcPct val="200000"/>
              </a:lnSpc>
            </a:pPr>
            <a:r>
              <a:rPr lang="en-GB" sz="2000" dirty="0">
                <a:solidFill>
                  <a:srgbClr val="C00000"/>
                </a:solidFill>
              </a:rPr>
              <a:t>Varying result quality</a:t>
            </a:r>
          </a:p>
        </p:txBody>
      </p:sp>
      <p:sp>
        <p:nvSpPr>
          <p:cNvPr id="12" name="CaixaDeTexto 11">
            <a:extLst>
              <a:ext uri="{FF2B5EF4-FFF2-40B4-BE49-F238E27FC236}">
                <a16:creationId xmlns:a16="http://schemas.microsoft.com/office/drawing/2014/main" id="{A644117B-B558-41AF-A95A-0DB7FB548F0D}"/>
              </a:ext>
            </a:extLst>
          </p:cNvPr>
          <p:cNvSpPr txBox="1"/>
          <p:nvPr/>
        </p:nvSpPr>
        <p:spPr>
          <a:xfrm>
            <a:off x="8469087" y="4905150"/>
            <a:ext cx="3024567" cy="5890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400" dirty="0">
                <a:solidFill>
                  <a:schemeClr val="bg1"/>
                </a:solidFill>
              </a:rPr>
              <a:t>Find Pareto-Front </a:t>
            </a:r>
            <a:endParaRPr lang="pt-PT" sz="2400" dirty="0">
              <a:solidFill>
                <a:schemeClr val="bg1"/>
              </a:solidFill>
            </a:endParaRPr>
          </a:p>
        </p:txBody>
      </p:sp>
    </p:spTree>
    <p:extLst>
      <p:ext uri="{BB962C8B-B14F-4D97-AF65-F5344CB8AC3E}">
        <p14:creationId xmlns:p14="http://schemas.microsoft.com/office/powerpoint/2010/main" val="1623949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Resultado de imagem para leed buildings">
            <a:extLst>
              <a:ext uri="{FF2B5EF4-FFF2-40B4-BE49-F238E27FC236}">
                <a16:creationId xmlns:a16="http://schemas.microsoft.com/office/drawing/2014/main" id="{63563749-6DA8-40DE-88E0-278755D9C0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9"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Case Study</a:t>
            </a:r>
          </a:p>
        </p:txBody>
      </p:sp>
    </p:spTree>
    <p:extLst>
      <p:ext uri="{BB962C8B-B14F-4D97-AF65-F5344CB8AC3E}">
        <p14:creationId xmlns:p14="http://schemas.microsoft.com/office/powerpoint/2010/main" val="521294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46" y="202935"/>
            <a:ext cx="12192000" cy="6604530"/>
          </a:xfrm>
          <a:prstGeom prst="rect">
            <a:avLst/>
          </a:prstGeom>
        </p:spPr>
      </p:pic>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Case Study</a:t>
            </a:r>
          </a:p>
        </p:txBody>
      </p:sp>
    </p:spTree>
    <p:extLst>
      <p:ext uri="{BB962C8B-B14F-4D97-AF65-F5344CB8AC3E}">
        <p14:creationId xmlns:p14="http://schemas.microsoft.com/office/powerpoint/2010/main" val="2715165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46" y="202935"/>
            <a:ext cx="12192000" cy="6604530"/>
          </a:xfrm>
          <a:prstGeom prst="rect">
            <a:avLst/>
          </a:prstGeom>
        </p:spPr>
      </p:pic>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Case Study</a:t>
            </a:r>
          </a:p>
        </p:txBody>
      </p:sp>
      <p:sp>
        <p:nvSpPr>
          <p:cNvPr id="9" name="TextBox 8">
            <a:extLst>
              <a:ext uri="{FF2B5EF4-FFF2-40B4-BE49-F238E27FC236}">
                <a16:creationId xmlns:a16="http://schemas.microsoft.com/office/drawing/2014/main" id="{9B1B44EE-0838-4382-AE20-9E9AD14D3B95}"/>
              </a:ext>
            </a:extLst>
          </p:cNvPr>
          <p:cNvSpPr txBox="1"/>
          <p:nvPr/>
        </p:nvSpPr>
        <p:spPr>
          <a:xfrm>
            <a:off x="8343012" y="4625131"/>
            <a:ext cx="3343528" cy="727571"/>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sz="2400" dirty="0"/>
              <a:t>Design Parameters</a:t>
            </a:r>
          </a:p>
        </p:txBody>
      </p:sp>
      <p:pic>
        <p:nvPicPr>
          <p:cNvPr id="11" name="Picture 2" descr="Resultado de imagem para magnet icon">
            <a:extLst>
              <a:ext uri="{FF2B5EF4-FFF2-40B4-BE49-F238E27FC236}">
                <a16:creationId xmlns:a16="http://schemas.microsoft.com/office/drawing/2014/main" id="{0971E724-E1DF-47E9-A4E2-FE057908F697}"/>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5369" t="8479" r="17964" b="19786"/>
          <a:stretch/>
        </p:blipFill>
        <p:spPr bwMode="auto">
          <a:xfrm>
            <a:off x="8343012" y="5424139"/>
            <a:ext cx="775773" cy="9004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m para magnet icon">
            <a:extLst>
              <a:ext uri="{FF2B5EF4-FFF2-40B4-BE49-F238E27FC236}">
                <a16:creationId xmlns:a16="http://schemas.microsoft.com/office/drawing/2014/main" id="{98463EAB-BF21-42FB-BBE7-1E7E0A507167}"/>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5369" t="8479" r="17964" b="19786"/>
          <a:stretch/>
        </p:blipFill>
        <p:spPr bwMode="auto">
          <a:xfrm>
            <a:off x="9295365" y="5424139"/>
            <a:ext cx="775773" cy="9004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sultado de imagem para magnet icon">
            <a:extLst>
              <a:ext uri="{FF2B5EF4-FFF2-40B4-BE49-F238E27FC236}">
                <a16:creationId xmlns:a16="http://schemas.microsoft.com/office/drawing/2014/main" id="{DD598B2D-76CD-49DE-B4F0-2DC3BBD29922}"/>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5369" t="8479" r="17964" b="19786"/>
          <a:stretch/>
        </p:blipFill>
        <p:spPr bwMode="auto">
          <a:xfrm>
            <a:off x="10247718" y="5424139"/>
            <a:ext cx="775773" cy="90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79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46" y="202935"/>
            <a:ext cx="12192000" cy="6604530"/>
          </a:xfrm>
          <a:prstGeom prst="rect">
            <a:avLst/>
          </a:prstGeom>
        </p:spPr>
      </p:pic>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Case Study</a:t>
            </a:r>
          </a:p>
        </p:txBody>
      </p:sp>
      <p:sp>
        <p:nvSpPr>
          <p:cNvPr id="11" name="TextBox 10">
            <a:extLst>
              <a:ext uri="{FF2B5EF4-FFF2-40B4-BE49-F238E27FC236}">
                <a16:creationId xmlns:a16="http://schemas.microsoft.com/office/drawing/2014/main" id="{9B1B44EE-0838-4382-AE20-9E9AD14D3B95}"/>
              </a:ext>
            </a:extLst>
          </p:cNvPr>
          <p:cNvSpPr txBox="1"/>
          <p:nvPr/>
        </p:nvSpPr>
        <p:spPr>
          <a:xfrm>
            <a:off x="8343012" y="4625131"/>
            <a:ext cx="3343528" cy="727571"/>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sz="2400" dirty="0"/>
              <a:t>Design Parameters</a:t>
            </a:r>
          </a:p>
        </p:txBody>
      </p:sp>
      <p:pic>
        <p:nvPicPr>
          <p:cNvPr id="12" name="Picture 2" descr="Resultado de imagem para magnet icon">
            <a:extLst>
              <a:ext uri="{FF2B5EF4-FFF2-40B4-BE49-F238E27FC236}">
                <a16:creationId xmlns:a16="http://schemas.microsoft.com/office/drawing/2014/main" id="{0971E724-E1DF-47E9-A4E2-FE057908F697}"/>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5369" t="8479" r="17964" b="19786"/>
          <a:stretch/>
        </p:blipFill>
        <p:spPr bwMode="auto">
          <a:xfrm>
            <a:off x="8343012" y="5424139"/>
            <a:ext cx="775773" cy="9004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sultado de imagem para magnet icon">
            <a:extLst>
              <a:ext uri="{FF2B5EF4-FFF2-40B4-BE49-F238E27FC236}">
                <a16:creationId xmlns:a16="http://schemas.microsoft.com/office/drawing/2014/main" id="{98463EAB-BF21-42FB-BBE7-1E7E0A507167}"/>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5369" t="8479" r="17964" b="19786"/>
          <a:stretch/>
        </p:blipFill>
        <p:spPr bwMode="auto">
          <a:xfrm>
            <a:off x="9295365" y="5424139"/>
            <a:ext cx="775773" cy="9004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m para magnet icon">
            <a:extLst>
              <a:ext uri="{FF2B5EF4-FFF2-40B4-BE49-F238E27FC236}">
                <a16:creationId xmlns:a16="http://schemas.microsoft.com/office/drawing/2014/main" id="{DD598B2D-76CD-49DE-B4F0-2DC3BBD29922}"/>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5369" t="8479" r="17964" b="19786"/>
          <a:stretch/>
        </p:blipFill>
        <p:spPr bwMode="auto">
          <a:xfrm>
            <a:off x="10247718" y="5424139"/>
            <a:ext cx="775773" cy="90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70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46" y="202935"/>
            <a:ext cx="12192000" cy="6604530"/>
          </a:xfrm>
          <a:prstGeom prst="rect">
            <a:avLst/>
          </a:prstGeom>
        </p:spPr>
      </p:pic>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Case Study</a:t>
            </a:r>
          </a:p>
        </p:txBody>
      </p:sp>
      <p:sp>
        <p:nvSpPr>
          <p:cNvPr id="16" name="TextBox 15">
            <a:extLst>
              <a:ext uri="{FF2B5EF4-FFF2-40B4-BE49-F238E27FC236}">
                <a16:creationId xmlns:a16="http://schemas.microsoft.com/office/drawing/2014/main" id="{53AF0EB5-F68F-4785-99B2-029E3B483F45}"/>
              </a:ext>
            </a:extLst>
          </p:cNvPr>
          <p:cNvSpPr txBox="1"/>
          <p:nvPr/>
        </p:nvSpPr>
        <p:spPr>
          <a:xfrm>
            <a:off x="8343012" y="4600393"/>
            <a:ext cx="4574021" cy="727571"/>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sz="2400" dirty="0"/>
              <a:t>Design Goals</a:t>
            </a:r>
          </a:p>
        </p:txBody>
      </p:sp>
      <p:pic>
        <p:nvPicPr>
          <p:cNvPr id="18" name="Picture 8" descr="Resultado de imagem para path icon">
            <a:extLst>
              <a:ext uri="{FF2B5EF4-FFF2-40B4-BE49-F238E27FC236}">
                <a16:creationId xmlns:a16="http://schemas.microsoft.com/office/drawing/2014/main" id="{64D0045C-9777-4F23-BC13-CC0C4F8CBE51}"/>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7063" y="5950950"/>
            <a:ext cx="487231" cy="4872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russ icon">
            <a:extLst>
              <a:ext uri="{FF2B5EF4-FFF2-40B4-BE49-F238E27FC236}">
                <a16:creationId xmlns:a16="http://schemas.microsoft.com/office/drawing/2014/main" id="{9634C9F3-D470-47AC-BCA2-0242A927CB5B}"/>
              </a:ext>
            </a:extLst>
          </p:cNvPr>
          <p:cNvPicPr>
            <a:picLocks noChangeAspect="1" noChangeArrowheads="1"/>
          </p:cNvPicPr>
          <p:nvPr/>
        </p:nvPicPr>
        <p:blipFill rotWithShape="1">
          <a:blip r:embed="rId5" cstate="print">
            <a:alphaModFix amt="50000"/>
            <a:duotone>
              <a:prstClr val="black"/>
              <a:schemeClr val="accent3">
                <a:tint val="45000"/>
                <a:satMod val="400000"/>
              </a:schemeClr>
            </a:duotone>
            <a:extLst>
              <a:ext uri="{28A0092B-C50C-407E-A947-70E740481C1C}">
                <a14:useLocalDpi xmlns:a14="http://schemas.microsoft.com/office/drawing/2010/main" val="0"/>
              </a:ext>
            </a:extLst>
          </a:blip>
          <a:srcRect t="29561" b="32480"/>
          <a:stretch/>
        </p:blipFill>
        <p:spPr bwMode="auto">
          <a:xfrm>
            <a:off x="7486965" y="5538963"/>
            <a:ext cx="687429" cy="3092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7E810FD-6502-49D6-9DB7-573827163D19}"/>
              </a:ext>
            </a:extLst>
          </p:cNvPr>
          <p:cNvSpPr txBox="1">
            <a:spLocks/>
          </p:cNvSpPr>
          <p:nvPr/>
        </p:nvSpPr>
        <p:spPr>
          <a:xfrm>
            <a:off x="8343013" y="5471229"/>
            <a:ext cx="2794106"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latin typeface="+mn-lt"/>
              </a:rPr>
              <a:t>Maximum Displacement</a:t>
            </a:r>
          </a:p>
        </p:txBody>
      </p:sp>
      <p:sp>
        <p:nvSpPr>
          <p:cNvPr id="8" name="Title 1">
            <a:extLst>
              <a:ext uri="{FF2B5EF4-FFF2-40B4-BE49-F238E27FC236}">
                <a16:creationId xmlns:a16="http://schemas.microsoft.com/office/drawing/2014/main" id="{F7E810FD-6502-49D6-9DB7-573827163D19}"/>
              </a:ext>
            </a:extLst>
          </p:cNvPr>
          <p:cNvSpPr txBox="1">
            <a:spLocks/>
          </p:cNvSpPr>
          <p:nvPr/>
        </p:nvSpPr>
        <p:spPr>
          <a:xfrm>
            <a:off x="8343012" y="5967916"/>
            <a:ext cx="3350255"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latin typeface="+mn-lt"/>
              </a:rPr>
              <a:t>Distance between attractors</a:t>
            </a:r>
          </a:p>
        </p:txBody>
      </p:sp>
    </p:spTree>
    <p:extLst>
      <p:ext uri="{BB962C8B-B14F-4D97-AF65-F5344CB8AC3E}">
        <p14:creationId xmlns:p14="http://schemas.microsoft.com/office/powerpoint/2010/main" val="130886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Algorithms</a:t>
            </a:r>
          </a:p>
        </p:txBody>
      </p:sp>
    </p:spTree>
    <p:extLst>
      <p:ext uri="{BB962C8B-B14F-4D97-AF65-F5344CB8AC3E}">
        <p14:creationId xmlns:p14="http://schemas.microsoft.com/office/powerpoint/2010/main" val="3972986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Algorithms</a:t>
            </a:r>
          </a:p>
        </p:txBody>
      </p:sp>
      <p:sp>
        <p:nvSpPr>
          <p:cNvPr id="12" name="TextBox 11">
            <a:extLst>
              <a:ext uri="{FF2B5EF4-FFF2-40B4-BE49-F238E27FC236}">
                <a16:creationId xmlns:a16="http://schemas.microsoft.com/office/drawing/2014/main" id="{8C297925-9268-4497-A173-BA56BD15436A}"/>
              </a:ext>
            </a:extLst>
          </p:cNvPr>
          <p:cNvSpPr txBox="1"/>
          <p:nvPr/>
        </p:nvSpPr>
        <p:spPr>
          <a:xfrm>
            <a:off x="6134202" y="1690688"/>
            <a:ext cx="4188899" cy="523220"/>
          </a:xfrm>
          <a:prstGeom prst="rect">
            <a:avLst/>
          </a:prstGeom>
          <a:noFill/>
        </p:spPr>
        <p:txBody>
          <a:bodyPr wrap="square" rtlCol="0">
            <a:spAutoFit/>
          </a:bodyPr>
          <a:lstStyle/>
          <a:p>
            <a:pPr algn="ctr"/>
            <a:r>
              <a:rPr lang="pt-PT" sz="2800" dirty="0"/>
              <a:t>Particle Swarm</a:t>
            </a:r>
            <a:endParaRPr lang="en-GB" sz="2800" dirty="0"/>
          </a:p>
        </p:txBody>
      </p:sp>
      <p:sp>
        <p:nvSpPr>
          <p:cNvPr id="5" name="TextBox 4">
            <a:extLst>
              <a:ext uri="{FF2B5EF4-FFF2-40B4-BE49-F238E27FC236}">
                <a16:creationId xmlns:a16="http://schemas.microsoft.com/office/drawing/2014/main" id="{5AF6C34A-1429-4710-94A8-BADA05F0E716}"/>
              </a:ext>
            </a:extLst>
          </p:cNvPr>
          <p:cNvSpPr txBox="1"/>
          <p:nvPr/>
        </p:nvSpPr>
        <p:spPr>
          <a:xfrm>
            <a:off x="1374798" y="1690688"/>
            <a:ext cx="4188899" cy="523220"/>
          </a:xfrm>
          <a:prstGeom prst="rect">
            <a:avLst/>
          </a:prstGeom>
          <a:noFill/>
          <a:ln>
            <a:noFill/>
          </a:ln>
        </p:spPr>
        <p:txBody>
          <a:bodyPr wrap="square" rtlCol="0">
            <a:spAutoFit/>
          </a:bodyPr>
          <a:lstStyle/>
          <a:p>
            <a:pPr algn="ctr"/>
            <a:r>
              <a:rPr lang="pt-PT" sz="2800" dirty="0"/>
              <a:t>Evolutionary Algorithms</a:t>
            </a:r>
            <a:endParaRPr lang="en-GB" sz="2800" dirty="0"/>
          </a:p>
        </p:txBody>
      </p:sp>
    </p:spTree>
    <p:extLst>
      <p:ext uri="{BB962C8B-B14F-4D97-AF65-F5344CB8AC3E}">
        <p14:creationId xmlns:p14="http://schemas.microsoft.com/office/powerpoint/2010/main" val="3921370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Algorithms</a:t>
            </a:r>
          </a:p>
        </p:txBody>
      </p:sp>
      <p:sp>
        <p:nvSpPr>
          <p:cNvPr id="12" name="TextBox 11">
            <a:extLst>
              <a:ext uri="{FF2B5EF4-FFF2-40B4-BE49-F238E27FC236}">
                <a16:creationId xmlns:a16="http://schemas.microsoft.com/office/drawing/2014/main" id="{8C297925-9268-4497-A173-BA56BD15436A}"/>
              </a:ext>
            </a:extLst>
          </p:cNvPr>
          <p:cNvSpPr txBox="1"/>
          <p:nvPr/>
        </p:nvSpPr>
        <p:spPr>
          <a:xfrm>
            <a:off x="6134202" y="1690688"/>
            <a:ext cx="4188899" cy="523220"/>
          </a:xfrm>
          <a:prstGeom prst="rect">
            <a:avLst/>
          </a:prstGeom>
          <a:noFill/>
        </p:spPr>
        <p:txBody>
          <a:bodyPr wrap="square" rtlCol="0">
            <a:spAutoFit/>
          </a:bodyPr>
          <a:lstStyle/>
          <a:p>
            <a:pPr algn="ctr"/>
            <a:r>
              <a:rPr lang="pt-PT" sz="2800" dirty="0"/>
              <a:t>Particle Swarm</a:t>
            </a:r>
            <a:endParaRPr lang="en-GB" sz="2800" dirty="0"/>
          </a:p>
        </p:txBody>
      </p:sp>
      <p:sp>
        <p:nvSpPr>
          <p:cNvPr id="2" name="Rectangle 1">
            <a:extLst>
              <a:ext uri="{FF2B5EF4-FFF2-40B4-BE49-F238E27FC236}">
                <a16:creationId xmlns:a16="http://schemas.microsoft.com/office/drawing/2014/main" id="{B64BB620-39B7-4CC5-BA6B-77365B3418F9}"/>
              </a:ext>
            </a:extLst>
          </p:cNvPr>
          <p:cNvSpPr/>
          <p:nvPr/>
        </p:nvSpPr>
        <p:spPr>
          <a:xfrm>
            <a:off x="1383275" y="1550192"/>
            <a:ext cx="4188899" cy="4896269"/>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8" name="Picture 10" descr="Resultado de imagem para heredity icon">
            <a:extLst>
              <a:ext uri="{FF2B5EF4-FFF2-40B4-BE49-F238E27FC236}">
                <a16:creationId xmlns:a16="http://schemas.microsoft.com/office/drawing/2014/main" id="{8C9ACDF3-D905-43A9-AEB2-48E1229B3834}"/>
              </a:ext>
            </a:extLst>
          </p:cNvPr>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b="9014"/>
          <a:stretch/>
        </p:blipFill>
        <p:spPr bwMode="auto">
          <a:xfrm>
            <a:off x="2303133" y="2657810"/>
            <a:ext cx="1111513" cy="12774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sultado de imagem para reproduction icon">
            <a:extLst>
              <a:ext uri="{FF2B5EF4-FFF2-40B4-BE49-F238E27FC236}">
                <a16:creationId xmlns:a16="http://schemas.microsoft.com/office/drawing/2014/main" id="{A8EE867C-BDE7-46B8-B094-C8514C324031}"/>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2846" y="3197778"/>
            <a:ext cx="825160" cy="123774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m relacionada">
            <a:extLst>
              <a:ext uri="{FF2B5EF4-FFF2-40B4-BE49-F238E27FC236}">
                <a16:creationId xmlns:a16="http://schemas.microsoft.com/office/drawing/2014/main" id="{DBD8325B-4799-4286-89EF-FFFEF37CA91B}"/>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20232" y="4752047"/>
            <a:ext cx="3388829" cy="16944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F6C34A-1429-4710-94A8-BADA05F0E716}"/>
              </a:ext>
            </a:extLst>
          </p:cNvPr>
          <p:cNvSpPr txBox="1"/>
          <p:nvPr/>
        </p:nvSpPr>
        <p:spPr>
          <a:xfrm>
            <a:off x="1374798" y="1690688"/>
            <a:ext cx="4188899" cy="523220"/>
          </a:xfrm>
          <a:prstGeom prst="rect">
            <a:avLst/>
          </a:prstGeom>
          <a:noFill/>
          <a:ln>
            <a:noFill/>
          </a:ln>
        </p:spPr>
        <p:txBody>
          <a:bodyPr wrap="square" rtlCol="0">
            <a:spAutoFit/>
          </a:bodyPr>
          <a:lstStyle/>
          <a:p>
            <a:pPr algn="ctr"/>
            <a:r>
              <a:rPr lang="pt-PT" sz="2800" dirty="0">
                <a:solidFill>
                  <a:schemeClr val="accent6">
                    <a:lumMod val="75000"/>
                  </a:schemeClr>
                </a:solidFill>
              </a:rPr>
              <a:t>Evolutionary Algorithms</a:t>
            </a:r>
            <a:endParaRPr lang="en-GB" sz="2800" dirty="0">
              <a:solidFill>
                <a:schemeClr val="accent6">
                  <a:lumMod val="75000"/>
                </a:schemeClr>
              </a:solidFill>
            </a:endParaRPr>
          </a:p>
        </p:txBody>
      </p:sp>
    </p:spTree>
    <p:extLst>
      <p:ext uri="{BB962C8B-B14F-4D97-AF65-F5344CB8AC3E}">
        <p14:creationId xmlns:p14="http://schemas.microsoft.com/office/powerpoint/2010/main" val="286829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3BC74D-D17E-4AEE-9B5A-995947541011}"/>
              </a:ext>
            </a:extLst>
          </p:cNvPr>
          <p:cNvSpPr/>
          <p:nvPr/>
        </p:nvSpPr>
        <p:spPr>
          <a:xfrm>
            <a:off x="6124526" y="1550191"/>
            <a:ext cx="4188899" cy="4896269"/>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Algorithms</a:t>
            </a:r>
          </a:p>
        </p:txBody>
      </p:sp>
      <p:sp>
        <p:nvSpPr>
          <p:cNvPr id="2" name="Rectangle 1">
            <a:extLst>
              <a:ext uri="{FF2B5EF4-FFF2-40B4-BE49-F238E27FC236}">
                <a16:creationId xmlns:a16="http://schemas.microsoft.com/office/drawing/2014/main" id="{B64BB620-39B7-4CC5-BA6B-77365B3418F9}"/>
              </a:ext>
            </a:extLst>
          </p:cNvPr>
          <p:cNvSpPr/>
          <p:nvPr/>
        </p:nvSpPr>
        <p:spPr>
          <a:xfrm>
            <a:off x="1383275" y="1550191"/>
            <a:ext cx="4188899" cy="4896269"/>
          </a:xfrm>
          <a:prstGeom prst="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Resultado de imagem para bird flocking icon">
            <a:extLst>
              <a:ext uri="{FF2B5EF4-FFF2-40B4-BE49-F238E27FC236}">
                <a16:creationId xmlns:a16="http://schemas.microsoft.com/office/drawing/2014/main" id="{C9FF2F8B-D4C2-48EA-AB99-7A3FBBFE2A81}"/>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2164" y="23274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m para fish school icon">
            <a:extLst>
              <a:ext uri="{FF2B5EF4-FFF2-40B4-BE49-F238E27FC236}">
                <a16:creationId xmlns:a16="http://schemas.microsoft.com/office/drawing/2014/main" id="{755683C3-AE77-46D2-B717-188B66CB9897}"/>
              </a:ext>
            </a:extLst>
          </p:cNvPr>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t="9954" b="19769"/>
          <a:stretch/>
        </p:blipFill>
        <p:spPr bwMode="auto">
          <a:xfrm>
            <a:off x="7473331" y="4549704"/>
            <a:ext cx="2601981" cy="14264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m para heredity icon">
            <a:extLst>
              <a:ext uri="{FF2B5EF4-FFF2-40B4-BE49-F238E27FC236}">
                <a16:creationId xmlns:a16="http://schemas.microsoft.com/office/drawing/2014/main" id="{8C9ACDF3-D905-43A9-AEB2-48E1229B3834}"/>
              </a:ext>
            </a:extLst>
          </p:cNvPr>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b="9014"/>
          <a:stretch/>
        </p:blipFill>
        <p:spPr bwMode="auto">
          <a:xfrm>
            <a:off x="2303133" y="2657809"/>
            <a:ext cx="1111513" cy="12774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sultado de imagem para reproduction icon">
            <a:extLst>
              <a:ext uri="{FF2B5EF4-FFF2-40B4-BE49-F238E27FC236}">
                <a16:creationId xmlns:a16="http://schemas.microsoft.com/office/drawing/2014/main" id="{A8EE867C-BDE7-46B8-B094-C8514C324031}"/>
              </a:ext>
            </a:extLst>
          </p:cNvPr>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2846" y="3197777"/>
            <a:ext cx="825160" cy="123774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m relacionada">
            <a:extLst>
              <a:ext uri="{FF2B5EF4-FFF2-40B4-BE49-F238E27FC236}">
                <a16:creationId xmlns:a16="http://schemas.microsoft.com/office/drawing/2014/main" id="{DBD8325B-4799-4286-89EF-FFFEF37CA91B}"/>
              </a:ext>
            </a:extLst>
          </p:cNvPr>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20232" y="4752046"/>
            <a:ext cx="3388829" cy="16944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1A7673C-3ECD-4408-BBB4-899592321DB4}"/>
              </a:ext>
            </a:extLst>
          </p:cNvPr>
          <p:cNvSpPr/>
          <p:nvPr/>
        </p:nvSpPr>
        <p:spPr>
          <a:xfrm>
            <a:off x="1649976" y="2507465"/>
            <a:ext cx="3658190" cy="370283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3B208B1-112B-4175-9FED-25CBCCB0C092}"/>
              </a:ext>
            </a:extLst>
          </p:cNvPr>
          <p:cNvSpPr txBox="1"/>
          <p:nvPr/>
        </p:nvSpPr>
        <p:spPr>
          <a:xfrm>
            <a:off x="6134202" y="1690688"/>
            <a:ext cx="4188899" cy="523220"/>
          </a:xfrm>
          <a:prstGeom prst="rect">
            <a:avLst/>
          </a:prstGeom>
          <a:noFill/>
        </p:spPr>
        <p:txBody>
          <a:bodyPr wrap="square" rtlCol="0">
            <a:spAutoFit/>
          </a:bodyPr>
          <a:lstStyle/>
          <a:p>
            <a:pPr algn="ctr"/>
            <a:r>
              <a:rPr lang="pt-PT" sz="2800" dirty="0">
                <a:solidFill>
                  <a:schemeClr val="accent6">
                    <a:lumMod val="75000"/>
                  </a:schemeClr>
                </a:solidFill>
              </a:rPr>
              <a:t>Particle Swarm</a:t>
            </a:r>
            <a:endParaRPr lang="en-GB" sz="2800" dirty="0">
              <a:solidFill>
                <a:schemeClr val="accent6">
                  <a:lumMod val="75000"/>
                </a:schemeClr>
              </a:solidFill>
            </a:endParaRPr>
          </a:p>
        </p:txBody>
      </p:sp>
      <p:sp>
        <p:nvSpPr>
          <p:cNvPr id="16" name="TextBox 15">
            <a:extLst>
              <a:ext uri="{FF2B5EF4-FFF2-40B4-BE49-F238E27FC236}">
                <a16:creationId xmlns:a16="http://schemas.microsoft.com/office/drawing/2014/main" id="{93143980-FF86-4D7A-A689-D44A193876E9}"/>
              </a:ext>
            </a:extLst>
          </p:cNvPr>
          <p:cNvSpPr txBox="1"/>
          <p:nvPr/>
        </p:nvSpPr>
        <p:spPr>
          <a:xfrm>
            <a:off x="1374798" y="1690687"/>
            <a:ext cx="4188899" cy="523220"/>
          </a:xfrm>
          <a:prstGeom prst="rect">
            <a:avLst/>
          </a:prstGeom>
          <a:noFill/>
          <a:ln>
            <a:noFill/>
          </a:ln>
        </p:spPr>
        <p:txBody>
          <a:bodyPr wrap="square" rtlCol="0">
            <a:spAutoFit/>
          </a:bodyPr>
          <a:lstStyle/>
          <a:p>
            <a:pPr algn="ctr"/>
            <a:r>
              <a:rPr lang="pt-PT" sz="2800" dirty="0">
                <a:solidFill>
                  <a:schemeClr val="accent6">
                    <a:lumMod val="75000"/>
                  </a:schemeClr>
                </a:solidFill>
              </a:rPr>
              <a:t>Evolutionary Algorithms</a:t>
            </a:r>
            <a:endParaRPr lang="en-GB" sz="2800" dirty="0">
              <a:solidFill>
                <a:schemeClr val="accent6">
                  <a:lumMod val="75000"/>
                </a:schemeClr>
              </a:solidFill>
            </a:endParaRPr>
          </a:p>
        </p:txBody>
      </p:sp>
    </p:spTree>
    <p:extLst>
      <p:ext uri="{BB962C8B-B14F-4D97-AF65-F5344CB8AC3E}">
        <p14:creationId xmlns:p14="http://schemas.microsoft.com/office/powerpoint/2010/main" val="397559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0655454"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pic>
        <p:nvPicPr>
          <p:cNvPr id="4" name="Picture 2" descr="Resultado de imagem para png efficient icon">
            <a:extLst>
              <a:ext uri="{FF2B5EF4-FFF2-40B4-BE49-F238E27FC236}">
                <a16:creationId xmlns:a16="http://schemas.microsoft.com/office/drawing/2014/main" id="{7A8A0DF5-ABC4-4762-A672-32B97BBF5E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129" y="2233003"/>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02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Algorithms</a:t>
            </a:r>
          </a:p>
        </p:txBody>
      </p:sp>
      <p:sp>
        <p:nvSpPr>
          <p:cNvPr id="12" name="TextBox 11">
            <a:extLst>
              <a:ext uri="{FF2B5EF4-FFF2-40B4-BE49-F238E27FC236}">
                <a16:creationId xmlns:a16="http://schemas.microsoft.com/office/drawing/2014/main" id="{8C297925-9268-4497-A173-BA56BD15436A}"/>
              </a:ext>
            </a:extLst>
          </p:cNvPr>
          <p:cNvSpPr txBox="1"/>
          <p:nvPr/>
        </p:nvSpPr>
        <p:spPr>
          <a:xfrm>
            <a:off x="6134202" y="1690688"/>
            <a:ext cx="4188899" cy="523220"/>
          </a:xfrm>
          <a:prstGeom prst="rect">
            <a:avLst/>
          </a:prstGeom>
          <a:noFill/>
        </p:spPr>
        <p:txBody>
          <a:bodyPr wrap="square" rtlCol="0">
            <a:spAutoFit/>
          </a:bodyPr>
          <a:lstStyle/>
          <a:p>
            <a:pPr algn="ctr"/>
            <a:r>
              <a:rPr lang="pt-PT" sz="2800" dirty="0">
                <a:solidFill>
                  <a:schemeClr val="accent6">
                    <a:lumMod val="75000"/>
                  </a:schemeClr>
                </a:solidFill>
              </a:rPr>
              <a:t>Particle Swarm</a:t>
            </a:r>
            <a:endParaRPr lang="en-GB" sz="2800" dirty="0">
              <a:solidFill>
                <a:schemeClr val="accent6">
                  <a:lumMod val="75000"/>
                </a:schemeClr>
              </a:solidFill>
            </a:endParaRPr>
          </a:p>
        </p:txBody>
      </p:sp>
      <p:sp>
        <p:nvSpPr>
          <p:cNvPr id="2" name="Rectangle 1">
            <a:extLst>
              <a:ext uri="{FF2B5EF4-FFF2-40B4-BE49-F238E27FC236}">
                <a16:creationId xmlns:a16="http://schemas.microsoft.com/office/drawing/2014/main" id="{B64BB620-39B7-4CC5-BA6B-77365B3418F9}"/>
              </a:ext>
            </a:extLst>
          </p:cNvPr>
          <p:cNvSpPr/>
          <p:nvPr/>
        </p:nvSpPr>
        <p:spPr>
          <a:xfrm>
            <a:off x="1383275" y="1550192"/>
            <a:ext cx="4188899" cy="4896269"/>
          </a:xfrm>
          <a:prstGeom prst="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C49638F3-43BA-417E-B978-8AD227011627}"/>
              </a:ext>
            </a:extLst>
          </p:cNvPr>
          <p:cNvSpPr txBox="1"/>
          <p:nvPr/>
        </p:nvSpPr>
        <p:spPr>
          <a:xfrm>
            <a:off x="1374798" y="1690688"/>
            <a:ext cx="4188899" cy="523220"/>
          </a:xfrm>
          <a:prstGeom prst="rect">
            <a:avLst/>
          </a:prstGeom>
          <a:noFill/>
          <a:ln>
            <a:noFill/>
          </a:ln>
        </p:spPr>
        <p:txBody>
          <a:bodyPr wrap="square" rtlCol="0">
            <a:spAutoFit/>
          </a:bodyPr>
          <a:lstStyle/>
          <a:p>
            <a:pPr algn="ctr"/>
            <a:r>
              <a:rPr lang="pt-PT" sz="2800" dirty="0">
                <a:solidFill>
                  <a:schemeClr val="accent6">
                    <a:lumMod val="75000"/>
                  </a:schemeClr>
                </a:solidFill>
              </a:rPr>
              <a:t>Evolutionary Algorithms</a:t>
            </a:r>
            <a:endParaRPr lang="en-GB" sz="2800" dirty="0">
              <a:solidFill>
                <a:schemeClr val="accent6">
                  <a:lumMod val="75000"/>
                </a:schemeClr>
              </a:solidFill>
            </a:endParaRPr>
          </a:p>
        </p:txBody>
      </p:sp>
      <p:sp>
        <p:nvSpPr>
          <p:cNvPr id="14" name="Rectangle 13">
            <a:extLst>
              <a:ext uri="{FF2B5EF4-FFF2-40B4-BE49-F238E27FC236}">
                <a16:creationId xmlns:a16="http://schemas.microsoft.com/office/drawing/2014/main" id="{FF7E4D0F-3186-4815-A206-38194CF16794}"/>
              </a:ext>
            </a:extLst>
          </p:cNvPr>
          <p:cNvSpPr/>
          <p:nvPr/>
        </p:nvSpPr>
        <p:spPr>
          <a:xfrm>
            <a:off x="6125725" y="1550193"/>
            <a:ext cx="4188899" cy="4896268"/>
          </a:xfrm>
          <a:prstGeom prst="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Resultado de imagem para bird flocking icon">
            <a:extLst>
              <a:ext uri="{FF2B5EF4-FFF2-40B4-BE49-F238E27FC236}">
                <a16:creationId xmlns:a16="http://schemas.microsoft.com/office/drawing/2014/main" id="{C9FF2F8B-D4C2-48EA-AB99-7A3FBBFE2A81}"/>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2164" y="23274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m para fish school icon">
            <a:extLst>
              <a:ext uri="{FF2B5EF4-FFF2-40B4-BE49-F238E27FC236}">
                <a16:creationId xmlns:a16="http://schemas.microsoft.com/office/drawing/2014/main" id="{755683C3-AE77-46D2-B717-188B66CB9897}"/>
              </a:ext>
            </a:extLst>
          </p:cNvPr>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t="9954" b="19769"/>
          <a:stretch/>
        </p:blipFill>
        <p:spPr bwMode="auto">
          <a:xfrm>
            <a:off x="7473331" y="4549704"/>
            <a:ext cx="2601981" cy="14264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m para heredity icon">
            <a:extLst>
              <a:ext uri="{FF2B5EF4-FFF2-40B4-BE49-F238E27FC236}">
                <a16:creationId xmlns:a16="http://schemas.microsoft.com/office/drawing/2014/main" id="{8C9ACDF3-D905-43A9-AEB2-48E1229B3834}"/>
              </a:ext>
            </a:extLst>
          </p:cNvPr>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b="9014"/>
          <a:stretch/>
        </p:blipFill>
        <p:spPr bwMode="auto">
          <a:xfrm>
            <a:off x="2303133" y="2657810"/>
            <a:ext cx="1111513" cy="12774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sultado de imagem para reproduction icon">
            <a:extLst>
              <a:ext uri="{FF2B5EF4-FFF2-40B4-BE49-F238E27FC236}">
                <a16:creationId xmlns:a16="http://schemas.microsoft.com/office/drawing/2014/main" id="{A8EE867C-BDE7-46B8-B094-C8514C324031}"/>
              </a:ext>
            </a:extLst>
          </p:cNvPr>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2846" y="3197778"/>
            <a:ext cx="825160" cy="123774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m relacionada">
            <a:extLst>
              <a:ext uri="{FF2B5EF4-FFF2-40B4-BE49-F238E27FC236}">
                <a16:creationId xmlns:a16="http://schemas.microsoft.com/office/drawing/2014/main" id="{DBD8325B-4799-4286-89EF-FFFEF37CA91B}"/>
              </a:ext>
            </a:extLst>
          </p:cNvPr>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20232" y="4752047"/>
            <a:ext cx="3388829" cy="16944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1A7673C-3ECD-4408-BBB4-899592321DB4}"/>
              </a:ext>
            </a:extLst>
          </p:cNvPr>
          <p:cNvSpPr/>
          <p:nvPr/>
        </p:nvSpPr>
        <p:spPr>
          <a:xfrm>
            <a:off x="1649976" y="2507466"/>
            <a:ext cx="3658190" cy="370283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59CE47A-AD8B-4D9C-B21F-6BAE22683273}"/>
              </a:ext>
            </a:extLst>
          </p:cNvPr>
          <p:cNvSpPr/>
          <p:nvPr/>
        </p:nvSpPr>
        <p:spPr>
          <a:xfrm>
            <a:off x="6536702" y="2451548"/>
            <a:ext cx="3658190" cy="352459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8503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Algorithms</a:t>
            </a:r>
          </a:p>
        </p:txBody>
      </p:sp>
      <p:sp>
        <p:nvSpPr>
          <p:cNvPr id="12" name="TextBox 11">
            <a:extLst>
              <a:ext uri="{FF2B5EF4-FFF2-40B4-BE49-F238E27FC236}">
                <a16:creationId xmlns:a16="http://schemas.microsoft.com/office/drawing/2014/main" id="{8C297925-9268-4497-A173-BA56BD15436A}"/>
              </a:ext>
            </a:extLst>
          </p:cNvPr>
          <p:cNvSpPr txBox="1"/>
          <p:nvPr/>
        </p:nvSpPr>
        <p:spPr>
          <a:xfrm>
            <a:off x="6134202" y="1690688"/>
            <a:ext cx="4188899" cy="523220"/>
          </a:xfrm>
          <a:prstGeom prst="rect">
            <a:avLst/>
          </a:prstGeom>
          <a:noFill/>
        </p:spPr>
        <p:txBody>
          <a:bodyPr wrap="square" rtlCol="0">
            <a:spAutoFit/>
          </a:bodyPr>
          <a:lstStyle/>
          <a:p>
            <a:pPr algn="ctr"/>
            <a:r>
              <a:rPr lang="pt-PT" sz="2800" dirty="0">
                <a:solidFill>
                  <a:schemeClr val="accent6">
                    <a:lumMod val="75000"/>
                  </a:schemeClr>
                </a:solidFill>
              </a:rPr>
              <a:t>Particle Swarm</a:t>
            </a:r>
            <a:endParaRPr lang="en-GB" sz="2800" dirty="0">
              <a:solidFill>
                <a:schemeClr val="accent6">
                  <a:lumMod val="75000"/>
                </a:schemeClr>
              </a:solidFill>
            </a:endParaRPr>
          </a:p>
        </p:txBody>
      </p:sp>
      <p:sp>
        <p:nvSpPr>
          <p:cNvPr id="2" name="Rectangle 1">
            <a:extLst>
              <a:ext uri="{FF2B5EF4-FFF2-40B4-BE49-F238E27FC236}">
                <a16:creationId xmlns:a16="http://schemas.microsoft.com/office/drawing/2014/main" id="{B64BB620-39B7-4CC5-BA6B-77365B3418F9}"/>
              </a:ext>
            </a:extLst>
          </p:cNvPr>
          <p:cNvSpPr/>
          <p:nvPr/>
        </p:nvSpPr>
        <p:spPr>
          <a:xfrm>
            <a:off x="1383275" y="1550192"/>
            <a:ext cx="4188899" cy="4896269"/>
          </a:xfrm>
          <a:prstGeom prst="rect">
            <a:avLst/>
          </a:prstGeom>
          <a:solidFill>
            <a:schemeClr val="accent6"/>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C49638F3-43BA-417E-B978-8AD227011627}"/>
              </a:ext>
            </a:extLst>
          </p:cNvPr>
          <p:cNvSpPr txBox="1"/>
          <p:nvPr/>
        </p:nvSpPr>
        <p:spPr>
          <a:xfrm>
            <a:off x="1374798" y="1690688"/>
            <a:ext cx="4188899" cy="523220"/>
          </a:xfrm>
          <a:prstGeom prst="rect">
            <a:avLst/>
          </a:prstGeom>
          <a:noFill/>
          <a:ln>
            <a:noFill/>
          </a:ln>
        </p:spPr>
        <p:txBody>
          <a:bodyPr wrap="square" rtlCol="0">
            <a:spAutoFit/>
          </a:bodyPr>
          <a:lstStyle/>
          <a:p>
            <a:pPr algn="ctr"/>
            <a:r>
              <a:rPr lang="pt-PT" sz="2800" dirty="0">
                <a:solidFill>
                  <a:schemeClr val="accent6">
                    <a:lumMod val="20000"/>
                    <a:lumOff val="80000"/>
                  </a:schemeClr>
                </a:solidFill>
              </a:rPr>
              <a:t>Evolutionary Algorithms</a:t>
            </a:r>
            <a:endParaRPr lang="en-GB" sz="2800" dirty="0">
              <a:solidFill>
                <a:schemeClr val="accent6">
                  <a:lumMod val="20000"/>
                  <a:lumOff val="80000"/>
                </a:schemeClr>
              </a:solidFill>
            </a:endParaRPr>
          </a:p>
        </p:txBody>
      </p:sp>
      <p:sp>
        <p:nvSpPr>
          <p:cNvPr id="14" name="Rectangle 13">
            <a:extLst>
              <a:ext uri="{FF2B5EF4-FFF2-40B4-BE49-F238E27FC236}">
                <a16:creationId xmlns:a16="http://schemas.microsoft.com/office/drawing/2014/main" id="{FF7E4D0F-3186-4815-A206-38194CF16794}"/>
              </a:ext>
            </a:extLst>
          </p:cNvPr>
          <p:cNvSpPr/>
          <p:nvPr/>
        </p:nvSpPr>
        <p:spPr>
          <a:xfrm>
            <a:off x="6125725" y="1550193"/>
            <a:ext cx="4188899" cy="4896268"/>
          </a:xfrm>
          <a:prstGeom prst="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Resultado de imagem para bird flocking icon">
            <a:extLst>
              <a:ext uri="{FF2B5EF4-FFF2-40B4-BE49-F238E27FC236}">
                <a16:creationId xmlns:a16="http://schemas.microsoft.com/office/drawing/2014/main" id="{C9FF2F8B-D4C2-48EA-AB99-7A3FBBFE2A81}"/>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2164" y="23274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m para fish school icon">
            <a:extLst>
              <a:ext uri="{FF2B5EF4-FFF2-40B4-BE49-F238E27FC236}">
                <a16:creationId xmlns:a16="http://schemas.microsoft.com/office/drawing/2014/main" id="{755683C3-AE77-46D2-B717-188B66CB9897}"/>
              </a:ext>
            </a:extLst>
          </p:cNvPr>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t="9954" b="19769"/>
          <a:stretch/>
        </p:blipFill>
        <p:spPr bwMode="auto">
          <a:xfrm>
            <a:off x="7473331" y="4549704"/>
            <a:ext cx="2601981" cy="142643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959CE47A-AD8B-4D9C-B21F-6BAE22683273}"/>
              </a:ext>
            </a:extLst>
          </p:cNvPr>
          <p:cNvSpPr/>
          <p:nvPr/>
        </p:nvSpPr>
        <p:spPr>
          <a:xfrm>
            <a:off x="6536702" y="2451548"/>
            <a:ext cx="3658190" cy="352459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FE6A49B-2C20-4C1C-9E45-9C8C197275F4}"/>
              </a:ext>
            </a:extLst>
          </p:cNvPr>
          <p:cNvSpPr txBox="1"/>
          <p:nvPr/>
        </p:nvSpPr>
        <p:spPr>
          <a:xfrm>
            <a:off x="1992437" y="2743593"/>
            <a:ext cx="1632623" cy="2751202"/>
          </a:xfrm>
          <a:prstGeom prst="rect">
            <a:avLst/>
          </a:prstGeom>
          <a:noFill/>
        </p:spPr>
        <p:txBody>
          <a:bodyPr wrap="square" numCol="1" rtlCol="0">
            <a:spAutoFit/>
          </a:bodyPr>
          <a:lstStyle/>
          <a:p>
            <a:pPr>
              <a:lnSpc>
                <a:spcPct val="250000"/>
              </a:lnSpc>
            </a:pPr>
            <a:r>
              <a:rPr lang="el-GR" sz="2500" b="1" dirty="0">
                <a:solidFill>
                  <a:srgbClr val="FFFFFF"/>
                </a:solidFill>
                <a:latin typeface="Cambria Math" panose="02040503050406030204" pitchFamily="18" charset="0"/>
                <a:ea typeface="Cambria Math" panose="02040503050406030204" pitchFamily="18" charset="0"/>
              </a:rPr>
              <a:t>ε</a:t>
            </a:r>
            <a:r>
              <a:rPr lang="pt-PT" sz="2400" b="1" dirty="0">
                <a:solidFill>
                  <a:srgbClr val="FFFFFF"/>
                </a:solidFill>
              </a:rPr>
              <a:t>-MOEA</a:t>
            </a:r>
          </a:p>
          <a:p>
            <a:pPr>
              <a:lnSpc>
                <a:spcPct val="250000"/>
              </a:lnSpc>
            </a:pPr>
            <a:r>
              <a:rPr lang="pt-PT" sz="2400" b="1" dirty="0">
                <a:solidFill>
                  <a:srgbClr val="FFFFFF"/>
                </a:solidFill>
              </a:rPr>
              <a:t>MOEA/D</a:t>
            </a:r>
          </a:p>
          <a:p>
            <a:pPr>
              <a:lnSpc>
                <a:spcPct val="250000"/>
              </a:lnSpc>
            </a:pPr>
            <a:r>
              <a:rPr lang="pt-PT" sz="2400" b="1" dirty="0">
                <a:solidFill>
                  <a:srgbClr val="FFFFFF"/>
                </a:solidFill>
              </a:rPr>
              <a:t>NSGA-II</a:t>
            </a:r>
          </a:p>
        </p:txBody>
      </p:sp>
      <p:sp>
        <p:nvSpPr>
          <p:cNvPr id="4" name="TextBox 3">
            <a:extLst>
              <a:ext uri="{FF2B5EF4-FFF2-40B4-BE49-F238E27FC236}">
                <a16:creationId xmlns:a16="http://schemas.microsoft.com/office/drawing/2014/main" id="{631EDF84-0B4F-422A-AA7F-2F99F275C5B2}"/>
              </a:ext>
            </a:extLst>
          </p:cNvPr>
          <p:cNvSpPr txBox="1"/>
          <p:nvPr/>
        </p:nvSpPr>
        <p:spPr>
          <a:xfrm>
            <a:off x="3860058" y="2763777"/>
            <a:ext cx="1395069" cy="2712730"/>
          </a:xfrm>
          <a:prstGeom prst="rect">
            <a:avLst/>
          </a:prstGeom>
          <a:noFill/>
        </p:spPr>
        <p:txBody>
          <a:bodyPr wrap="square" rtlCol="0">
            <a:spAutoFit/>
          </a:bodyPr>
          <a:lstStyle/>
          <a:p>
            <a:pPr>
              <a:lnSpc>
                <a:spcPct val="250000"/>
              </a:lnSpc>
            </a:pPr>
            <a:r>
              <a:rPr lang="pt-PT" sz="2400" b="1" dirty="0">
                <a:solidFill>
                  <a:srgbClr val="FFFFFF"/>
                </a:solidFill>
              </a:rPr>
              <a:t>PAES</a:t>
            </a:r>
          </a:p>
          <a:p>
            <a:pPr>
              <a:lnSpc>
                <a:spcPct val="250000"/>
              </a:lnSpc>
            </a:pPr>
            <a:r>
              <a:rPr lang="pt-PT" sz="2400" b="1" dirty="0">
                <a:solidFill>
                  <a:srgbClr val="FFFFFF"/>
                </a:solidFill>
              </a:rPr>
              <a:t>PESA2</a:t>
            </a:r>
          </a:p>
          <a:p>
            <a:pPr>
              <a:lnSpc>
                <a:spcPct val="250000"/>
              </a:lnSpc>
            </a:pPr>
            <a:r>
              <a:rPr lang="pt-PT" sz="2400" b="1" dirty="0">
                <a:solidFill>
                  <a:srgbClr val="FFFFFF"/>
                </a:solidFill>
              </a:rPr>
              <a:t>SPEA2</a:t>
            </a:r>
            <a:endParaRPr lang="en-GB" sz="2400" b="1" dirty="0">
              <a:solidFill>
                <a:srgbClr val="FFFFFF"/>
              </a:solidFill>
            </a:endParaRPr>
          </a:p>
        </p:txBody>
      </p:sp>
    </p:spTree>
    <p:extLst>
      <p:ext uri="{BB962C8B-B14F-4D97-AF65-F5344CB8AC3E}">
        <p14:creationId xmlns:p14="http://schemas.microsoft.com/office/powerpoint/2010/main" val="972639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F7E4D0F-3186-4815-A206-38194CF16794}"/>
              </a:ext>
            </a:extLst>
          </p:cNvPr>
          <p:cNvSpPr/>
          <p:nvPr/>
        </p:nvSpPr>
        <p:spPr>
          <a:xfrm>
            <a:off x="6125725" y="1550193"/>
            <a:ext cx="4188899" cy="4896268"/>
          </a:xfrm>
          <a:prstGeom prst="rect">
            <a:avLst/>
          </a:prstGeom>
          <a:solidFill>
            <a:schemeClr val="accent6"/>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tle 1">
            <a:extLst>
              <a:ext uri="{FF2B5EF4-FFF2-40B4-BE49-F238E27FC236}">
                <a16:creationId xmlns:a16="http://schemas.microsoft.com/office/drawing/2014/main" id="{F7E810FD-6502-49D6-9DB7-573827163D19}"/>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Algorithms</a:t>
            </a:r>
          </a:p>
        </p:txBody>
      </p:sp>
      <p:sp>
        <p:nvSpPr>
          <p:cNvPr id="12" name="TextBox 11">
            <a:extLst>
              <a:ext uri="{FF2B5EF4-FFF2-40B4-BE49-F238E27FC236}">
                <a16:creationId xmlns:a16="http://schemas.microsoft.com/office/drawing/2014/main" id="{8C297925-9268-4497-A173-BA56BD15436A}"/>
              </a:ext>
            </a:extLst>
          </p:cNvPr>
          <p:cNvSpPr txBox="1"/>
          <p:nvPr/>
        </p:nvSpPr>
        <p:spPr>
          <a:xfrm>
            <a:off x="6134202" y="1690688"/>
            <a:ext cx="4188899" cy="523220"/>
          </a:xfrm>
          <a:prstGeom prst="rect">
            <a:avLst/>
          </a:prstGeom>
          <a:noFill/>
        </p:spPr>
        <p:txBody>
          <a:bodyPr wrap="square" rtlCol="0">
            <a:spAutoFit/>
          </a:bodyPr>
          <a:lstStyle/>
          <a:p>
            <a:pPr algn="ctr"/>
            <a:r>
              <a:rPr lang="pt-PT" sz="2800" dirty="0">
                <a:solidFill>
                  <a:schemeClr val="accent6">
                    <a:lumMod val="20000"/>
                    <a:lumOff val="80000"/>
                  </a:schemeClr>
                </a:solidFill>
              </a:rPr>
              <a:t>Particle Swarm</a:t>
            </a:r>
            <a:endParaRPr lang="en-GB" sz="2800" dirty="0">
              <a:solidFill>
                <a:schemeClr val="accent6">
                  <a:lumMod val="20000"/>
                  <a:lumOff val="80000"/>
                </a:schemeClr>
              </a:solidFill>
            </a:endParaRPr>
          </a:p>
        </p:txBody>
      </p:sp>
      <p:sp>
        <p:nvSpPr>
          <p:cNvPr id="9" name="TextBox 8">
            <a:extLst>
              <a:ext uri="{FF2B5EF4-FFF2-40B4-BE49-F238E27FC236}">
                <a16:creationId xmlns:a16="http://schemas.microsoft.com/office/drawing/2014/main" id="{F4B8D90F-B745-4E89-BC4A-97D4AE24FC8F}"/>
              </a:ext>
            </a:extLst>
          </p:cNvPr>
          <p:cNvSpPr txBox="1"/>
          <p:nvPr/>
        </p:nvSpPr>
        <p:spPr>
          <a:xfrm>
            <a:off x="6711857" y="3265208"/>
            <a:ext cx="3033587" cy="1466235"/>
          </a:xfrm>
          <a:prstGeom prst="rect">
            <a:avLst/>
          </a:prstGeom>
          <a:noFill/>
        </p:spPr>
        <p:txBody>
          <a:bodyPr wrap="square" rtlCol="0">
            <a:spAutoFit/>
          </a:bodyPr>
          <a:lstStyle/>
          <a:p>
            <a:pPr algn="ctr">
              <a:lnSpc>
                <a:spcPct val="200000"/>
              </a:lnSpc>
            </a:pPr>
            <a:r>
              <a:rPr lang="pt-PT" sz="2400" b="1" dirty="0">
                <a:solidFill>
                  <a:schemeClr val="bg1"/>
                </a:solidFill>
              </a:rPr>
              <a:t>SMPSO</a:t>
            </a:r>
          </a:p>
          <a:p>
            <a:pPr algn="ctr">
              <a:lnSpc>
                <a:spcPct val="200000"/>
              </a:lnSpc>
            </a:pPr>
            <a:r>
              <a:rPr lang="pt-PT" sz="2400" b="1" dirty="0">
                <a:solidFill>
                  <a:schemeClr val="bg1"/>
                </a:solidFill>
              </a:rPr>
              <a:t>OMOPSO</a:t>
            </a:r>
            <a:endParaRPr lang="en-GB" sz="2400" b="1" dirty="0">
              <a:solidFill>
                <a:schemeClr val="bg1"/>
              </a:solidFill>
            </a:endParaRPr>
          </a:p>
        </p:txBody>
      </p:sp>
      <p:sp>
        <p:nvSpPr>
          <p:cNvPr id="18" name="Rectangle 17">
            <a:extLst>
              <a:ext uri="{FF2B5EF4-FFF2-40B4-BE49-F238E27FC236}">
                <a16:creationId xmlns:a16="http://schemas.microsoft.com/office/drawing/2014/main" id="{B64BB620-39B7-4CC5-BA6B-77365B3418F9}"/>
              </a:ext>
            </a:extLst>
          </p:cNvPr>
          <p:cNvSpPr/>
          <p:nvPr/>
        </p:nvSpPr>
        <p:spPr>
          <a:xfrm>
            <a:off x="1383275" y="1550192"/>
            <a:ext cx="4188899" cy="4896269"/>
          </a:xfrm>
          <a:prstGeom prst="rect">
            <a:avLst/>
          </a:prstGeom>
          <a:solidFill>
            <a:schemeClr val="accent6"/>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49638F3-43BA-417E-B978-8AD227011627}"/>
              </a:ext>
            </a:extLst>
          </p:cNvPr>
          <p:cNvSpPr txBox="1"/>
          <p:nvPr/>
        </p:nvSpPr>
        <p:spPr>
          <a:xfrm>
            <a:off x="1374798" y="1690688"/>
            <a:ext cx="4188899" cy="523220"/>
          </a:xfrm>
          <a:prstGeom prst="rect">
            <a:avLst/>
          </a:prstGeom>
          <a:noFill/>
          <a:ln>
            <a:noFill/>
          </a:ln>
        </p:spPr>
        <p:txBody>
          <a:bodyPr wrap="square" rtlCol="0">
            <a:spAutoFit/>
          </a:bodyPr>
          <a:lstStyle/>
          <a:p>
            <a:pPr algn="ctr"/>
            <a:r>
              <a:rPr lang="pt-PT" sz="2800" dirty="0">
                <a:solidFill>
                  <a:schemeClr val="accent6">
                    <a:lumMod val="20000"/>
                    <a:lumOff val="80000"/>
                  </a:schemeClr>
                </a:solidFill>
              </a:rPr>
              <a:t>Evolutionary Algorithms</a:t>
            </a:r>
            <a:endParaRPr lang="en-GB" sz="2800" dirty="0">
              <a:solidFill>
                <a:schemeClr val="accent6">
                  <a:lumMod val="20000"/>
                  <a:lumOff val="80000"/>
                </a:schemeClr>
              </a:solidFill>
            </a:endParaRPr>
          </a:p>
        </p:txBody>
      </p:sp>
      <p:sp>
        <p:nvSpPr>
          <p:cNvPr id="20" name="TextBox 19">
            <a:extLst>
              <a:ext uri="{FF2B5EF4-FFF2-40B4-BE49-F238E27FC236}">
                <a16:creationId xmlns:a16="http://schemas.microsoft.com/office/drawing/2014/main" id="{6FE6A49B-2C20-4C1C-9E45-9C8C197275F4}"/>
              </a:ext>
            </a:extLst>
          </p:cNvPr>
          <p:cNvSpPr txBox="1"/>
          <p:nvPr/>
        </p:nvSpPr>
        <p:spPr>
          <a:xfrm>
            <a:off x="1992437" y="2743593"/>
            <a:ext cx="1632623" cy="2751202"/>
          </a:xfrm>
          <a:prstGeom prst="rect">
            <a:avLst/>
          </a:prstGeom>
          <a:noFill/>
        </p:spPr>
        <p:txBody>
          <a:bodyPr wrap="square" numCol="1" rtlCol="0">
            <a:spAutoFit/>
          </a:bodyPr>
          <a:lstStyle/>
          <a:p>
            <a:pPr>
              <a:lnSpc>
                <a:spcPct val="250000"/>
              </a:lnSpc>
            </a:pPr>
            <a:r>
              <a:rPr lang="el-GR" sz="2500" b="1" dirty="0">
                <a:solidFill>
                  <a:srgbClr val="FFFFFF"/>
                </a:solidFill>
                <a:latin typeface="Cambria Math" panose="02040503050406030204" pitchFamily="18" charset="0"/>
                <a:ea typeface="Cambria Math" panose="02040503050406030204" pitchFamily="18" charset="0"/>
              </a:rPr>
              <a:t>ε</a:t>
            </a:r>
            <a:r>
              <a:rPr lang="pt-PT" sz="2400" b="1" dirty="0">
                <a:solidFill>
                  <a:srgbClr val="FFFFFF"/>
                </a:solidFill>
              </a:rPr>
              <a:t>-MOEA</a:t>
            </a:r>
          </a:p>
          <a:p>
            <a:pPr>
              <a:lnSpc>
                <a:spcPct val="250000"/>
              </a:lnSpc>
            </a:pPr>
            <a:r>
              <a:rPr lang="pt-PT" sz="2400" b="1" dirty="0">
                <a:solidFill>
                  <a:srgbClr val="FFFFFF"/>
                </a:solidFill>
              </a:rPr>
              <a:t>MOEA/D</a:t>
            </a:r>
          </a:p>
          <a:p>
            <a:pPr>
              <a:lnSpc>
                <a:spcPct val="250000"/>
              </a:lnSpc>
            </a:pPr>
            <a:r>
              <a:rPr lang="pt-PT" sz="2400" b="1" dirty="0">
                <a:solidFill>
                  <a:srgbClr val="FFFFFF"/>
                </a:solidFill>
              </a:rPr>
              <a:t>NSGA-II</a:t>
            </a:r>
          </a:p>
        </p:txBody>
      </p:sp>
      <p:sp>
        <p:nvSpPr>
          <p:cNvPr id="21" name="TextBox 20">
            <a:extLst>
              <a:ext uri="{FF2B5EF4-FFF2-40B4-BE49-F238E27FC236}">
                <a16:creationId xmlns:a16="http://schemas.microsoft.com/office/drawing/2014/main" id="{631EDF84-0B4F-422A-AA7F-2F99F275C5B2}"/>
              </a:ext>
            </a:extLst>
          </p:cNvPr>
          <p:cNvSpPr txBox="1"/>
          <p:nvPr/>
        </p:nvSpPr>
        <p:spPr>
          <a:xfrm>
            <a:off x="3860058" y="2763777"/>
            <a:ext cx="1395069" cy="2712730"/>
          </a:xfrm>
          <a:prstGeom prst="rect">
            <a:avLst/>
          </a:prstGeom>
          <a:noFill/>
        </p:spPr>
        <p:txBody>
          <a:bodyPr wrap="square" rtlCol="0">
            <a:spAutoFit/>
          </a:bodyPr>
          <a:lstStyle/>
          <a:p>
            <a:pPr>
              <a:lnSpc>
                <a:spcPct val="250000"/>
              </a:lnSpc>
            </a:pPr>
            <a:r>
              <a:rPr lang="pt-PT" sz="2400" b="1" dirty="0">
                <a:solidFill>
                  <a:srgbClr val="FFFFFF"/>
                </a:solidFill>
              </a:rPr>
              <a:t>PAES</a:t>
            </a:r>
          </a:p>
          <a:p>
            <a:pPr>
              <a:lnSpc>
                <a:spcPct val="250000"/>
              </a:lnSpc>
            </a:pPr>
            <a:r>
              <a:rPr lang="pt-PT" sz="2400" b="1" dirty="0">
                <a:solidFill>
                  <a:srgbClr val="FFFFFF"/>
                </a:solidFill>
              </a:rPr>
              <a:t>PESA2</a:t>
            </a:r>
          </a:p>
          <a:p>
            <a:pPr>
              <a:lnSpc>
                <a:spcPct val="250000"/>
              </a:lnSpc>
            </a:pPr>
            <a:r>
              <a:rPr lang="pt-PT" sz="2400" b="1" dirty="0">
                <a:solidFill>
                  <a:srgbClr val="FFFFFF"/>
                </a:solidFill>
              </a:rPr>
              <a:t>SPEA2</a:t>
            </a:r>
            <a:endParaRPr lang="en-GB" sz="2400" b="1" dirty="0">
              <a:solidFill>
                <a:srgbClr val="FFFFFF"/>
              </a:solidFill>
            </a:endParaRPr>
          </a:p>
        </p:txBody>
      </p:sp>
    </p:spTree>
    <p:extLst>
      <p:ext uri="{BB962C8B-B14F-4D97-AF65-F5344CB8AC3E}">
        <p14:creationId xmlns:p14="http://schemas.microsoft.com/office/powerpoint/2010/main" val="2505021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m relacionada">
            <a:extLst>
              <a:ext uri="{FF2B5EF4-FFF2-40B4-BE49-F238E27FC236}">
                <a16:creationId xmlns:a16="http://schemas.microsoft.com/office/drawing/2014/main" id="{E66C2E98-580D-420B-A134-8C2B8F656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8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25ECE11-4947-4697-BB53-CF77EA1B010E}"/>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Evaluation</a:t>
            </a:r>
          </a:p>
        </p:txBody>
      </p:sp>
    </p:spTree>
    <p:extLst>
      <p:ext uri="{BB962C8B-B14F-4D97-AF65-F5344CB8AC3E}">
        <p14:creationId xmlns:p14="http://schemas.microsoft.com/office/powerpoint/2010/main" val="73655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m relacionada">
            <a:extLst>
              <a:ext uri="{FF2B5EF4-FFF2-40B4-BE49-F238E27FC236}">
                <a16:creationId xmlns:a16="http://schemas.microsoft.com/office/drawing/2014/main" id="{E66C2E98-580D-420B-A134-8C2B8F656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8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7EB2A7-B853-46F8-99A1-126D591DA902}"/>
              </a:ext>
            </a:extLst>
          </p:cNvPr>
          <p:cNvSpPr/>
          <p:nvPr/>
        </p:nvSpPr>
        <p:spPr>
          <a:xfrm>
            <a:off x="0" y="0"/>
            <a:ext cx="12054468"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225ECE11-4947-4697-BB53-CF77EA1B010E}"/>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Evaluation</a:t>
            </a:r>
          </a:p>
        </p:txBody>
      </p:sp>
      <p:sp>
        <p:nvSpPr>
          <p:cNvPr id="2" name="TextBox 1">
            <a:extLst>
              <a:ext uri="{FF2B5EF4-FFF2-40B4-BE49-F238E27FC236}">
                <a16:creationId xmlns:a16="http://schemas.microsoft.com/office/drawing/2014/main" id="{0EC7E3D3-D30C-4C72-A9F8-42113C2A91F4}"/>
              </a:ext>
            </a:extLst>
          </p:cNvPr>
          <p:cNvSpPr txBox="1"/>
          <p:nvPr/>
        </p:nvSpPr>
        <p:spPr>
          <a:xfrm>
            <a:off x="1295400" y="2456314"/>
            <a:ext cx="5638800" cy="3636060"/>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en-GB" sz="2400" dirty="0"/>
              <a:t>8 algorithms </a:t>
            </a:r>
          </a:p>
          <a:p>
            <a:pPr marL="285750" indent="-285750">
              <a:lnSpc>
                <a:spcPct val="250000"/>
              </a:lnSpc>
              <a:buFont typeface="Wingdings" panose="05000000000000000000" pitchFamily="2" charset="2"/>
              <a:buChar char="ü"/>
            </a:pPr>
            <a:r>
              <a:rPr lang="en-GB" sz="2400" dirty="0"/>
              <a:t>3 runs per algorithm</a:t>
            </a:r>
          </a:p>
          <a:p>
            <a:pPr marL="285750" indent="-285750">
              <a:lnSpc>
                <a:spcPct val="250000"/>
              </a:lnSpc>
              <a:buFont typeface="Wingdings" panose="05000000000000000000" pitchFamily="2" charset="2"/>
              <a:buChar char="ü"/>
            </a:pPr>
            <a:r>
              <a:rPr lang="en-GB" sz="2400" dirty="0"/>
              <a:t>15 iterations per run </a:t>
            </a:r>
          </a:p>
          <a:p>
            <a:pPr marL="285750" indent="-285750">
              <a:lnSpc>
                <a:spcPct val="250000"/>
              </a:lnSpc>
              <a:buFont typeface="Wingdings" panose="05000000000000000000" pitchFamily="2" charset="2"/>
              <a:buChar char="ü"/>
            </a:pPr>
            <a:r>
              <a:rPr lang="en-GB" sz="2400" dirty="0"/>
              <a:t>15 individuals/particles per iteration</a:t>
            </a:r>
          </a:p>
        </p:txBody>
      </p:sp>
    </p:spTree>
    <p:extLst>
      <p:ext uri="{BB962C8B-B14F-4D97-AF65-F5344CB8AC3E}">
        <p14:creationId xmlns:p14="http://schemas.microsoft.com/office/powerpoint/2010/main" val="3814017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m relacionada">
            <a:extLst>
              <a:ext uri="{FF2B5EF4-FFF2-40B4-BE49-F238E27FC236}">
                <a16:creationId xmlns:a16="http://schemas.microsoft.com/office/drawing/2014/main" id="{E66C2E98-580D-420B-A134-8C2B8F656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8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7EB2A7-B853-46F8-99A1-126D591DA902}"/>
              </a:ext>
            </a:extLst>
          </p:cNvPr>
          <p:cNvSpPr/>
          <p:nvPr/>
        </p:nvSpPr>
        <p:spPr>
          <a:xfrm>
            <a:off x="0" y="0"/>
            <a:ext cx="12054468"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225ECE11-4947-4697-BB53-CF77EA1B010E}"/>
              </a:ext>
            </a:extLst>
          </p:cNvPr>
          <p:cNvSpPr txBox="1">
            <a:spLocks/>
          </p:cNvSpPr>
          <p:nvPr/>
        </p:nvSpPr>
        <p:spPr>
          <a:xfrm>
            <a:off x="838200" y="365125"/>
            <a:ext cx="106554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dirty="0"/>
              <a:t>Evaluation</a:t>
            </a:r>
          </a:p>
        </p:txBody>
      </p:sp>
      <p:sp>
        <p:nvSpPr>
          <p:cNvPr id="2" name="TextBox 1">
            <a:extLst>
              <a:ext uri="{FF2B5EF4-FFF2-40B4-BE49-F238E27FC236}">
                <a16:creationId xmlns:a16="http://schemas.microsoft.com/office/drawing/2014/main" id="{0EC7E3D3-D30C-4C72-A9F8-42113C2A91F4}"/>
              </a:ext>
            </a:extLst>
          </p:cNvPr>
          <p:cNvSpPr txBox="1"/>
          <p:nvPr/>
        </p:nvSpPr>
        <p:spPr>
          <a:xfrm>
            <a:off x="1295400" y="2456314"/>
            <a:ext cx="5638800" cy="3636060"/>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en-GB" sz="2400" dirty="0"/>
              <a:t>8 algorithms </a:t>
            </a:r>
          </a:p>
          <a:p>
            <a:pPr marL="285750" indent="-285750">
              <a:lnSpc>
                <a:spcPct val="250000"/>
              </a:lnSpc>
              <a:buFont typeface="Wingdings" panose="05000000000000000000" pitchFamily="2" charset="2"/>
              <a:buChar char="ü"/>
            </a:pPr>
            <a:r>
              <a:rPr lang="en-GB" sz="2400" dirty="0"/>
              <a:t>3 runs per algorithm</a:t>
            </a:r>
          </a:p>
          <a:p>
            <a:pPr marL="285750" indent="-285750">
              <a:lnSpc>
                <a:spcPct val="250000"/>
              </a:lnSpc>
              <a:buFont typeface="Wingdings" panose="05000000000000000000" pitchFamily="2" charset="2"/>
              <a:buChar char="ü"/>
            </a:pPr>
            <a:r>
              <a:rPr lang="en-GB" sz="2400" dirty="0"/>
              <a:t>15 iterations per run </a:t>
            </a:r>
          </a:p>
          <a:p>
            <a:pPr marL="285750" indent="-285750">
              <a:lnSpc>
                <a:spcPct val="250000"/>
              </a:lnSpc>
              <a:buFont typeface="Wingdings" panose="05000000000000000000" pitchFamily="2" charset="2"/>
              <a:buChar char="ü"/>
            </a:pPr>
            <a:r>
              <a:rPr lang="en-GB" sz="2400" dirty="0"/>
              <a:t>15 individuals/particles per iteration</a:t>
            </a:r>
          </a:p>
        </p:txBody>
      </p:sp>
      <p:sp>
        <p:nvSpPr>
          <p:cNvPr id="6" name="TextBox 5">
            <a:extLst>
              <a:ext uri="{FF2B5EF4-FFF2-40B4-BE49-F238E27FC236}">
                <a16:creationId xmlns:a16="http://schemas.microsoft.com/office/drawing/2014/main" id="{0EC7E3D3-D30C-4C72-A9F8-42113C2A91F4}"/>
              </a:ext>
            </a:extLst>
          </p:cNvPr>
          <p:cNvSpPr txBox="1"/>
          <p:nvPr/>
        </p:nvSpPr>
        <p:spPr>
          <a:xfrm>
            <a:off x="7779150" y="2832412"/>
            <a:ext cx="5260816" cy="1015663"/>
          </a:xfrm>
          <a:prstGeom prst="rect">
            <a:avLst/>
          </a:prstGeom>
          <a:noFill/>
        </p:spPr>
        <p:txBody>
          <a:bodyPr wrap="square" rtlCol="0">
            <a:spAutoFit/>
          </a:bodyPr>
          <a:lstStyle/>
          <a:p>
            <a:pPr marL="285750" indent="-285750">
              <a:lnSpc>
                <a:spcPct val="250000"/>
              </a:lnSpc>
              <a:buFont typeface="Wingdings" panose="05000000000000000000" pitchFamily="2" charset="2"/>
              <a:buChar char="ü"/>
            </a:pPr>
            <a:r>
              <a:rPr lang="en-GB" sz="2400" dirty="0"/>
              <a:t>5400 candidate designs</a:t>
            </a:r>
          </a:p>
        </p:txBody>
      </p:sp>
      <p:cxnSp>
        <p:nvCxnSpPr>
          <p:cNvPr id="5" name="Straight Connector 4"/>
          <p:cNvCxnSpPr/>
          <p:nvPr/>
        </p:nvCxnSpPr>
        <p:spPr>
          <a:xfrm>
            <a:off x="6932341" y="2910469"/>
            <a:ext cx="0" cy="3149541"/>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88468" y="4054350"/>
            <a:ext cx="3560582" cy="2225921"/>
          </a:xfrm>
          <a:prstGeom prst="rect">
            <a:avLst/>
          </a:prstGeom>
        </p:spPr>
      </p:pic>
    </p:spTree>
    <p:extLst>
      <p:ext uri="{BB962C8B-B14F-4D97-AF65-F5344CB8AC3E}">
        <p14:creationId xmlns:p14="http://schemas.microsoft.com/office/powerpoint/2010/main" val="1131314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03520" y="943717"/>
            <a:ext cx="9835281" cy="5511454"/>
            <a:chOff x="503520" y="943717"/>
            <a:chExt cx="9835281" cy="5511454"/>
          </a:xfrm>
        </p:grpSpPr>
        <p:pic>
          <p:nvPicPr>
            <p:cNvPr id="31" name="Picture 30"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3">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2" name="Picture 31"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4">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3" name="Picture 32"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5">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4" name="Picture 33"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6">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5" name="Picture 34"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7">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36" name="Picture 35"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8">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9">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38" name="Picture 37"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0">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pic>
          <p:nvPicPr>
            <p:cNvPr id="39" name="Picture 38" descr="A close up of a map&#10;&#10;Description automatically generated">
              <a:extLst>
                <a:ext uri="{FF2B5EF4-FFF2-40B4-BE49-F238E27FC236}">
                  <a16:creationId xmlns:a16="http://schemas.microsoft.com/office/drawing/2014/main" id="{0F150817-1AF0-481F-985D-D5A92BF9DEC6}"/>
                </a:ext>
              </a:extLst>
            </p:cNvPr>
            <p:cNvPicPr>
              <a:picLocks noChangeAspect="1"/>
            </p:cNvPicPr>
            <p:nvPr/>
          </p:nvPicPr>
          <p:blipFill rotWithShape="1">
            <a:blip r:embed="rId11">
              <a:extLst>
                <a:ext uri="{28A0092B-C50C-407E-A947-70E740481C1C}">
                  <a14:useLocalDpi xmlns:a14="http://schemas.microsoft.com/office/drawing/2010/main" val="0"/>
                </a:ext>
              </a:extLst>
            </a:blip>
            <a:srcRect l="2055" t="11950" r="18425" b="14294"/>
            <a:stretch/>
          </p:blipFill>
          <p:spPr>
            <a:xfrm>
              <a:off x="528572" y="1299786"/>
              <a:ext cx="9695145"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25072D73-5D39-4B15-9F89-4A4CC3DF62D6}"/>
                </a:ext>
              </a:extLst>
            </p:cNvPr>
            <p:cNvPicPr>
              <a:picLocks noChangeAspect="1"/>
            </p:cNvPicPr>
            <p:nvPr/>
          </p:nvPicPr>
          <p:blipFill rotWithShape="1">
            <a:blip r:embed="rId12">
              <a:extLst>
                <a:ext uri="{28A0092B-C50C-407E-A947-70E740481C1C}">
                  <a14:useLocalDpi xmlns:a14="http://schemas.microsoft.com/office/drawing/2010/main" val="0"/>
                </a:ext>
              </a:extLst>
            </a:blip>
            <a:srcRect l="1952" t="10593" r="18425" b="14294"/>
            <a:stretch/>
          </p:blipFill>
          <p:spPr>
            <a:xfrm>
              <a:off x="516046" y="1206766"/>
              <a:ext cx="9707671" cy="5151197"/>
            </a:xfrm>
            <a:prstGeom prst="rect">
              <a:avLst/>
            </a:prstGeom>
          </p:spPr>
        </p:pic>
        <p:pic>
          <p:nvPicPr>
            <p:cNvPr id="41" name="Picture 40" descr="A close up of a map&#10;&#10;Description automatically generated">
              <a:extLst>
                <a:ext uri="{FF2B5EF4-FFF2-40B4-BE49-F238E27FC236}">
                  <a16:creationId xmlns:a16="http://schemas.microsoft.com/office/drawing/2014/main" id="{113EEB2F-DC32-404D-9CE8-51D6927F59B0}"/>
                </a:ext>
              </a:extLst>
            </p:cNvPr>
            <p:cNvPicPr>
              <a:picLocks noChangeAspect="1"/>
            </p:cNvPicPr>
            <p:nvPr/>
          </p:nvPicPr>
          <p:blipFill rotWithShape="1">
            <a:blip r:embed="rId13">
              <a:extLst>
                <a:ext uri="{28A0092B-C50C-407E-A947-70E740481C1C}">
                  <a14:useLocalDpi xmlns:a14="http://schemas.microsoft.com/office/drawing/2010/main" val="0"/>
                </a:ext>
              </a:extLst>
            </a:blip>
            <a:srcRect l="2056" t="10229" r="18321" b="14294"/>
            <a:stretch/>
          </p:blipFill>
          <p:spPr>
            <a:xfrm>
              <a:off x="528572" y="1181714"/>
              <a:ext cx="9707671" cy="5176249"/>
            </a:xfrm>
            <a:prstGeom prst="rect">
              <a:avLst/>
            </a:prstGeom>
          </p:spPr>
        </p:pic>
        <p:pic>
          <p:nvPicPr>
            <p:cNvPr id="42" name="Picture 41" descr="A close up of a map&#10;&#10;Description automatically generated">
              <a:extLst>
                <a:ext uri="{FF2B5EF4-FFF2-40B4-BE49-F238E27FC236}">
                  <a16:creationId xmlns:a16="http://schemas.microsoft.com/office/drawing/2014/main" id="{896001B5-B8D3-4080-ACCD-67C9F52C8C3D}"/>
                </a:ext>
              </a:extLst>
            </p:cNvPr>
            <p:cNvPicPr>
              <a:picLocks noChangeAspect="1"/>
            </p:cNvPicPr>
            <p:nvPr/>
          </p:nvPicPr>
          <p:blipFill rotWithShape="1">
            <a:blip r:embed="rId14">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43" name="Picture 42" descr="A close up of a map&#10;&#10;Description automatically generated">
              <a:extLst>
                <a:ext uri="{FF2B5EF4-FFF2-40B4-BE49-F238E27FC236}">
                  <a16:creationId xmlns:a16="http://schemas.microsoft.com/office/drawing/2014/main" id="{6CD6160F-FD9E-4E42-B4AC-5EC4D706A08E}"/>
                </a:ext>
              </a:extLst>
            </p:cNvPr>
            <p:cNvPicPr>
              <a:picLocks noChangeAspect="1"/>
            </p:cNvPicPr>
            <p:nvPr/>
          </p:nvPicPr>
          <p:blipFill rotWithShape="1">
            <a:blip r:embed="rId15">
              <a:extLst>
                <a:ext uri="{28A0092B-C50C-407E-A947-70E740481C1C}">
                  <a14:useLocalDpi xmlns:a14="http://schemas.microsoft.com/office/drawing/2010/main" val="0"/>
                </a:ext>
              </a:extLst>
            </a:blip>
            <a:srcRect l="2157" t="11950" r="18732" b="14294"/>
            <a:stretch/>
          </p:blipFill>
          <p:spPr>
            <a:xfrm>
              <a:off x="541098" y="1299786"/>
              <a:ext cx="9645041" cy="5058177"/>
            </a:xfrm>
            <a:prstGeom prst="rect">
              <a:avLst/>
            </a:prstGeom>
          </p:spPr>
        </p:pic>
        <p:pic>
          <p:nvPicPr>
            <p:cNvPr id="44" name="Picture 43" descr="A close up of a map&#10;&#10;Description automatically generated">
              <a:extLst>
                <a:ext uri="{FF2B5EF4-FFF2-40B4-BE49-F238E27FC236}">
                  <a16:creationId xmlns:a16="http://schemas.microsoft.com/office/drawing/2014/main" id="{EDB6DCC2-8B26-4D27-A876-6525A9B282E4}"/>
                </a:ext>
              </a:extLst>
            </p:cNvPr>
            <p:cNvPicPr>
              <a:picLocks noChangeAspect="1"/>
            </p:cNvPicPr>
            <p:nvPr/>
          </p:nvPicPr>
          <p:blipFill rotWithShape="1">
            <a:blip r:embed="rId16">
              <a:extLst>
                <a:ext uri="{28A0092B-C50C-407E-A947-70E740481C1C}">
                  <a14:useLocalDpi xmlns:a14="http://schemas.microsoft.com/office/drawing/2010/main" val="0"/>
                </a:ext>
              </a:extLst>
            </a:blip>
            <a:srcRect l="2465" t="10594" r="18630" b="14294"/>
            <a:stretch/>
          </p:blipFill>
          <p:spPr>
            <a:xfrm>
              <a:off x="578676" y="1206766"/>
              <a:ext cx="9619989" cy="5151197"/>
            </a:xfrm>
            <a:prstGeom prst="rect">
              <a:avLst/>
            </a:prstGeom>
          </p:spPr>
        </p:pic>
        <p:pic>
          <p:nvPicPr>
            <p:cNvPr id="45" name="Picture 44" descr="A screenshot of text&#10;&#10;Description automatically generated">
              <a:extLst>
                <a:ext uri="{FF2B5EF4-FFF2-40B4-BE49-F238E27FC236}">
                  <a16:creationId xmlns:a16="http://schemas.microsoft.com/office/drawing/2014/main" id="{CE9228DE-CB96-475F-B66A-7710056DCAE3}"/>
                </a:ext>
              </a:extLst>
            </p:cNvPr>
            <p:cNvPicPr>
              <a:picLocks noChangeAspect="1"/>
            </p:cNvPicPr>
            <p:nvPr/>
          </p:nvPicPr>
          <p:blipFill rotWithShape="1">
            <a:blip r:embed="rId17">
              <a:extLst>
                <a:ext uri="{28A0092B-C50C-407E-A947-70E740481C1C}">
                  <a14:useLocalDpi xmlns:a14="http://schemas.microsoft.com/office/drawing/2010/main" val="0"/>
                </a:ext>
              </a:extLst>
            </a:blip>
            <a:srcRect l="2158" t="6758" r="17481" b="14294"/>
            <a:stretch/>
          </p:blipFill>
          <p:spPr>
            <a:xfrm>
              <a:off x="541099" y="943718"/>
              <a:ext cx="9797702" cy="5414245"/>
            </a:xfrm>
            <a:prstGeom prst="rect">
              <a:avLst/>
            </a:prstGeom>
          </p:spPr>
        </p:pic>
        <p:pic>
          <p:nvPicPr>
            <p:cNvPr id="46" name="Picture 45" descr="A close up of a map&#10;&#10;Description automatically generated">
              <a:extLst>
                <a:ext uri="{FF2B5EF4-FFF2-40B4-BE49-F238E27FC236}">
                  <a16:creationId xmlns:a16="http://schemas.microsoft.com/office/drawing/2014/main" id="{5FD14807-6C86-424A-A37E-8BE28E4CF276}"/>
                </a:ext>
              </a:extLst>
            </p:cNvPr>
            <p:cNvPicPr>
              <a:picLocks noChangeAspect="1"/>
            </p:cNvPicPr>
            <p:nvPr/>
          </p:nvPicPr>
          <p:blipFill rotWithShape="1">
            <a:blip r:embed="rId18">
              <a:extLst>
                <a:ext uri="{28A0092B-C50C-407E-A947-70E740481C1C}">
                  <a14:useLocalDpi xmlns:a14="http://schemas.microsoft.com/office/drawing/2010/main" val="0"/>
                </a:ext>
              </a:extLst>
            </a:blip>
            <a:srcRect l="2158" t="10229" r="17481" b="14294"/>
            <a:stretch/>
          </p:blipFill>
          <p:spPr>
            <a:xfrm>
              <a:off x="541099" y="1181714"/>
              <a:ext cx="9797702" cy="5176249"/>
            </a:xfrm>
            <a:prstGeom prst="rect">
              <a:avLst/>
            </a:prstGeom>
          </p:spPr>
        </p:pic>
        <p:pic>
          <p:nvPicPr>
            <p:cNvPr id="47" name="Picture 46" descr="A screenshot of text&#10;&#10;Description automatically generated">
              <a:extLst>
                <a:ext uri="{FF2B5EF4-FFF2-40B4-BE49-F238E27FC236}">
                  <a16:creationId xmlns:a16="http://schemas.microsoft.com/office/drawing/2014/main" id="{CE9228DE-CB96-475F-B66A-7710056DCAE3}"/>
                </a:ext>
              </a:extLst>
            </p:cNvPr>
            <p:cNvPicPr>
              <a:picLocks noChangeAspect="1"/>
            </p:cNvPicPr>
            <p:nvPr/>
          </p:nvPicPr>
          <p:blipFill rotWithShape="1">
            <a:blip r:embed="rId17">
              <a:extLst>
                <a:ext uri="{28A0092B-C50C-407E-A947-70E740481C1C}">
                  <a14:useLocalDpi xmlns:a14="http://schemas.microsoft.com/office/drawing/2010/main" val="0"/>
                </a:ext>
              </a:extLst>
            </a:blip>
            <a:srcRect l="2158" t="6758" r="17481" b="14294"/>
            <a:stretch/>
          </p:blipFill>
          <p:spPr>
            <a:xfrm>
              <a:off x="541099" y="943717"/>
              <a:ext cx="9797702" cy="5414245"/>
            </a:xfrm>
            <a:prstGeom prst="rect">
              <a:avLst/>
            </a:prstGeom>
          </p:spPr>
        </p:pic>
      </p:grpSp>
      <p:sp>
        <p:nvSpPr>
          <p:cNvPr id="14"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15" name="Picture 14"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19">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29"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13" name="Rectangle 12"/>
          <p:cNvSpPr/>
          <p:nvPr/>
        </p:nvSpPr>
        <p:spPr>
          <a:xfrm>
            <a:off x="920826" y="1206766"/>
            <a:ext cx="9440560" cy="4744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337DEFC5-4A53-4C03-8710-58BCD488C4F7}"/>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spTree>
    <p:extLst>
      <p:ext uri="{BB962C8B-B14F-4D97-AF65-F5344CB8AC3E}">
        <p14:creationId xmlns:p14="http://schemas.microsoft.com/office/powerpoint/2010/main" val="1599725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03520" y="943717"/>
            <a:ext cx="9835281" cy="5511454"/>
            <a:chOff x="503520" y="943717"/>
            <a:chExt cx="9835281" cy="5511454"/>
          </a:xfrm>
        </p:grpSpPr>
        <p:pic>
          <p:nvPicPr>
            <p:cNvPr id="31" name="Picture 30"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3">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2" name="Picture 31"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4">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3" name="Picture 32"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5">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4" name="Picture 33"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6">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5" name="Picture 34"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7">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36" name="Picture 35"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8">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9">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38" name="Picture 37"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0">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pic>
          <p:nvPicPr>
            <p:cNvPr id="39" name="Picture 38" descr="A close up of a map&#10;&#10;Description automatically generated">
              <a:extLst>
                <a:ext uri="{FF2B5EF4-FFF2-40B4-BE49-F238E27FC236}">
                  <a16:creationId xmlns:a16="http://schemas.microsoft.com/office/drawing/2014/main" id="{0F150817-1AF0-481F-985D-D5A92BF9DEC6}"/>
                </a:ext>
              </a:extLst>
            </p:cNvPr>
            <p:cNvPicPr>
              <a:picLocks noChangeAspect="1"/>
            </p:cNvPicPr>
            <p:nvPr/>
          </p:nvPicPr>
          <p:blipFill rotWithShape="1">
            <a:blip r:embed="rId11">
              <a:extLst>
                <a:ext uri="{28A0092B-C50C-407E-A947-70E740481C1C}">
                  <a14:useLocalDpi xmlns:a14="http://schemas.microsoft.com/office/drawing/2010/main" val="0"/>
                </a:ext>
              </a:extLst>
            </a:blip>
            <a:srcRect l="2055" t="11950" r="18425" b="14294"/>
            <a:stretch/>
          </p:blipFill>
          <p:spPr>
            <a:xfrm>
              <a:off x="528572" y="1299786"/>
              <a:ext cx="9695145"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25072D73-5D39-4B15-9F89-4A4CC3DF62D6}"/>
                </a:ext>
              </a:extLst>
            </p:cNvPr>
            <p:cNvPicPr>
              <a:picLocks noChangeAspect="1"/>
            </p:cNvPicPr>
            <p:nvPr/>
          </p:nvPicPr>
          <p:blipFill rotWithShape="1">
            <a:blip r:embed="rId12">
              <a:extLst>
                <a:ext uri="{28A0092B-C50C-407E-A947-70E740481C1C}">
                  <a14:useLocalDpi xmlns:a14="http://schemas.microsoft.com/office/drawing/2010/main" val="0"/>
                </a:ext>
              </a:extLst>
            </a:blip>
            <a:srcRect l="1952" t="10593" r="18425" b="14294"/>
            <a:stretch/>
          </p:blipFill>
          <p:spPr>
            <a:xfrm>
              <a:off x="516046" y="1206766"/>
              <a:ext cx="9707671" cy="5151197"/>
            </a:xfrm>
            <a:prstGeom prst="rect">
              <a:avLst/>
            </a:prstGeom>
          </p:spPr>
        </p:pic>
        <p:pic>
          <p:nvPicPr>
            <p:cNvPr id="41" name="Picture 40" descr="A close up of a map&#10;&#10;Description automatically generated">
              <a:extLst>
                <a:ext uri="{FF2B5EF4-FFF2-40B4-BE49-F238E27FC236}">
                  <a16:creationId xmlns:a16="http://schemas.microsoft.com/office/drawing/2014/main" id="{113EEB2F-DC32-404D-9CE8-51D6927F59B0}"/>
                </a:ext>
              </a:extLst>
            </p:cNvPr>
            <p:cNvPicPr>
              <a:picLocks noChangeAspect="1"/>
            </p:cNvPicPr>
            <p:nvPr/>
          </p:nvPicPr>
          <p:blipFill rotWithShape="1">
            <a:blip r:embed="rId13">
              <a:extLst>
                <a:ext uri="{28A0092B-C50C-407E-A947-70E740481C1C}">
                  <a14:useLocalDpi xmlns:a14="http://schemas.microsoft.com/office/drawing/2010/main" val="0"/>
                </a:ext>
              </a:extLst>
            </a:blip>
            <a:srcRect l="2056" t="10229" r="18321" b="14294"/>
            <a:stretch/>
          </p:blipFill>
          <p:spPr>
            <a:xfrm>
              <a:off x="528572" y="1181714"/>
              <a:ext cx="9707671" cy="5176249"/>
            </a:xfrm>
            <a:prstGeom prst="rect">
              <a:avLst/>
            </a:prstGeom>
          </p:spPr>
        </p:pic>
        <p:pic>
          <p:nvPicPr>
            <p:cNvPr id="42" name="Picture 41" descr="A close up of a map&#10;&#10;Description automatically generated">
              <a:extLst>
                <a:ext uri="{FF2B5EF4-FFF2-40B4-BE49-F238E27FC236}">
                  <a16:creationId xmlns:a16="http://schemas.microsoft.com/office/drawing/2014/main" id="{896001B5-B8D3-4080-ACCD-67C9F52C8C3D}"/>
                </a:ext>
              </a:extLst>
            </p:cNvPr>
            <p:cNvPicPr>
              <a:picLocks noChangeAspect="1"/>
            </p:cNvPicPr>
            <p:nvPr/>
          </p:nvPicPr>
          <p:blipFill rotWithShape="1">
            <a:blip r:embed="rId14">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43" name="Picture 42" descr="A close up of a map&#10;&#10;Description automatically generated">
              <a:extLst>
                <a:ext uri="{FF2B5EF4-FFF2-40B4-BE49-F238E27FC236}">
                  <a16:creationId xmlns:a16="http://schemas.microsoft.com/office/drawing/2014/main" id="{6CD6160F-FD9E-4E42-B4AC-5EC4D706A08E}"/>
                </a:ext>
              </a:extLst>
            </p:cNvPr>
            <p:cNvPicPr>
              <a:picLocks noChangeAspect="1"/>
            </p:cNvPicPr>
            <p:nvPr/>
          </p:nvPicPr>
          <p:blipFill rotWithShape="1">
            <a:blip r:embed="rId15">
              <a:extLst>
                <a:ext uri="{28A0092B-C50C-407E-A947-70E740481C1C}">
                  <a14:useLocalDpi xmlns:a14="http://schemas.microsoft.com/office/drawing/2010/main" val="0"/>
                </a:ext>
              </a:extLst>
            </a:blip>
            <a:srcRect l="2157" t="11950" r="18732" b="14294"/>
            <a:stretch/>
          </p:blipFill>
          <p:spPr>
            <a:xfrm>
              <a:off x="541098" y="1299786"/>
              <a:ext cx="9645041" cy="5058177"/>
            </a:xfrm>
            <a:prstGeom prst="rect">
              <a:avLst/>
            </a:prstGeom>
          </p:spPr>
        </p:pic>
        <p:pic>
          <p:nvPicPr>
            <p:cNvPr id="44" name="Picture 43" descr="A close up of a map&#10;&#10;Description automatically generated">
              <a:extLst>
                <a:ext uri="{FF2B5EF4-FFF2-40B4-BE49-F238E27FC236}">
                  <a16:creationId xmlns:a16="http://schemas.microsoft.com/office/drawing/2014/main" id="{EDB6DCC2-8B26-4D27-A876-6525A9B282E4}"/>
                </a:ext>
              </a:extLst>
            </p:cNvPr>
            <p:cNvPicPr>
              <a:picLocks noChangeAspect="1"/>
            </p:cNvPicPr>
            <p:nvPr/>
          </p:nvPicPr>
          <p:blipFill rotWithShape="1">
            <a:blip r:embed="rId16">
              <a:extLst>
                <a:ext uri="{28A0092B-C50C-407E-A947-70E740481C1C}">
                  <a14:useLocalDpi xmlns:a14="http://schemas.microsoft.com/office/drawing/2010/main" val="0"/>
                </a:ext>
              </a:extLst>
            </a:blip>
            <a:srcRect l="2465" t="10594" r="18630" b="14294"/>
            <a:stretch/>
          </p:blipFill>
          <p:spPr>
            <a:xfrm>
              <a:off x="578676" y="1206766"/>
              <a:ext cx="9619989" cy="5151197"/>
            </a:xfrm>
            <a:prstGeom prst="rect">
              <a:avLst/>
            </a:prstGeom>
          </p:spPr>
        </p:pic>
        <p:pic>
          <p:nvPicPr>
            <p:cNvPr id="45" name="Picture 44" descr="A screenshot of text&#10;&#10;Description automatically generated">
              <a:extLst>
                <a:ext uri="{FF2B5EF4-FFF2-40B4-BE49-F238E27FC236}">
                  <a16:creationId xmlns:a16="http://schemas.microsoft.com/office/drawing/2014/main" id="{CE9228DE-CB96-475F-B66A-7710056DCAE3}"/>
                </a:ext>
              </a:extLst>
            </p:cNvPr>
            <p:cNvPicPr>
              <a:picLocks noChangeAspect="1"/>
            </p:cNvPicPr>
            <p:nvPr/>
          </p:nvPicPr>
          <p:blipFill rotWithShape="1">
            <a:blip r:embed="rId17">
              <a:extLst>
                <a:ext uri="{28A0092B-C50C-407E-A947-70E740481C1C}">
                  <a14:useLocalDpi xmlns:a14="http://schemas.microsoft.com/office/drawing/2010/main" val="0"/>
                </a:ext>
              </a:extLst>
            </a:blip>
            <a:srcRect l="2158" t="6758" r="17481" b="14294"/>
            <a:stretch/>
          </p:blipFill>
          <p:spPr>
            <a:xfrm>
              <a:off x="541099" y="943718"/>
              <a:ext cx="9797702" cy="5414245"/>
            </a:xfrm>
            <a:prstGeom prst="rect">
              <a:avLst/>
            </a:prstGeom>
          </p:spPr>
        </p:pic>
        <p:pic>
          <p:nvPicPr>
            <p:cNvPr id="46" name="Picture 45" descr="A close up of a map&#10;&#10;Description automatically generated">
              <a:extLst>
                <a:ext uri="{FF2B5EF4-FFF2-40B4-BE49-F238E27FC236}">
                  <a16:creationId xmlns:a16="http://schemas.microsoft.com/office/drawing/2014/main" id="{5FD14807-6C86-424A-A37E-8BE28E4CF276}"/>
                </a:ext>
              </a:extLst>
            </p:cNvPr>
            <p:cNvPicPr>
              <a:picLocks noChangeAspect="1"/>
            </p:cNvPicPr>
            <p:nvPr/>
          </p:nvPicPr>
          <p:blipFill rotWithShape="1">
            <a:blip r:embed="rId18">
              <a:extLst>
                <a:ext uri="{28A0092B-C50C-407E-A947-70E740481C1C}">
                  <a14:useLocalDpi xmlns:a14="http://schemas.microsoft.com/office/drawing/2010/main" val="0"/>
                </a:ext>
              </a:extLst>
            </a:blip>
            <a:srcRect l="2158" t="10229" r="17481" b="14294"/>
            <a:stretch/>
          </p:blipFill>
          <p:spPr>
            <a:xfrm>
              <a:off x="541099" y="1181714"/>
              <a:ext cx="9797702" cy="5176249"/>
            </a:xfrm>
            <a:prstGeom prst="rect">
              <a:avLst/>
            </a:prstGeom>
          </p:spPr>
        </p:pic>
        <p:pic>
          <p:nvPicPr>
            <p:cNvPr id="47" name="Picture 46" descr="A screenshot of text&#10;&#10;Description automatically generated">
              <a:extLst>
                <a:ext uri="{FF2B5EF4-FFF2-40B4-BE49-F238E27FC236}">
                  <a16:creationId xmlns:a16="http://schemas.microsoft.com/office/drawing/2014/main" id="{CE9228DE-CB96-475F-B66A-7710056DCAE3}"/>
                </a:ext>
              </a:extLst>
            </p:cNvPr>
            <p:cNvPicPr>
              <a:picLocks noChangeAspect="1"/>
            </p:cNvPicPr>
            <p:nvPr/>
          </p:nvPicPr>
          <p:blipFill rotWithShape="1">
            <a:blip r:embed="rId17">
              <a:extLst>
                <a:ext uri="{28A0092B-C50C-407E-A947-70E740481C1C}">
                  <a14:useLocalDpi xmlns:a14="http://schemas.microsoft.com/office/drawing/2010/main" val="0"/>
                </a:ext>
              </a:extLst>
            </a:blip>
            <a:srcRect l="2158" t="6758" r="17481" b="14294"/>
            <a:stretch/>
          </p:blipFill>
          <p:spPr>
            <a:xfrm>
              <a:off x="541099" y="943717"/>
              <a:ext cx="9797702" cy="5414245"/>
            </a:xfrm>
            <a:prstGeom prst="rect">
              <a:avLst/>
            </a:prstGeom>
          </p:spPr>
        </p:pic>
      </p:grpSp>
      <p:sp>
        <p:nvSpPr>
          <p:cNvPr id="14"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15" name="Picture 14"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19">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29"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0"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sp>
        <p:nvSpPr>
          <p:cNvPr id="26" name="Rectangle 25">
            <a:extLst>
              <a:ext uri="{FF2B5EF4-FFF2-40B4-BE49-F238E27FC236}">
                <a16:creationId xmlns:a16="http://schemas.microsoft.com/office/drawing/2014/main" id="{588AA870-5171-4E0D-964C-54503D565232}"/>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D5F405B-0A0D-41CA-B8B3-2CB0FB0BA56D}"/>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Tree>
    <p:extLst>
      <p:ext uri="{BB962C8B-B14F-4D97-AF65-F5344CB8AC3E}">
        <p14:creationId xmlns:p14="http://schemas.microsoft.com/office/powerpoint/2010/main" val="244567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15" name="Picture 14"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29"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0"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18" name="Group 17"/>
          <p:cNvGrpSpPr/>
          <p:nvPr/>
        </p:nvGrpSpPr>
        <p:grpSpPr>
          <a:xfrm>
            <a:off x="503520" y="943718"/>
            <a:ext cx="9835281" cy="5511453"/>
            <a:chOff x="503520" y="943718"/>
            <a:chExt cx="9835281" cy="5511453"/>
          </a:xfrm>
        </p:grpSpPr>
        <p:pic>
          <p:nvPicPr>
            <p:cNvPr id="19" name="Picture 18"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20" name="Picture 19"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1" name="Picture 30"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2" name="Picture 31"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3" name="Picture 32"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34" name="Picture 33"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35" name="Picture 34"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10">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36" name="Picture 35"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1">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pic>
          <p:nvPicPr>
            <p:cNvPr id="37" name="Picture 36" descr="A close up of a map&#10;&#10;Description automatically generated">
              <a:extLst>
                <a:ext uri="{FF2B5EF4-FFF2-40B4-BE49-F238E27FC236}">
                  <a16:creationId xmlns:a16="http://schemas.microsoft.com/office/drawing/2014/main" id="{0F150817-1AF0-481F-985D-D5A92BF9DEC6}"/>
                </a:ext>
              </a:extLst>
            </p:cNvPr>
            <p:cNvPicPr>
              <a:picLocks noChangeAspect="1"/>
            </p:cNvPicPr>
            <p:nvPr/>
          </p:nvPicPr>
          <p:blipFill rotWithShape="1">
            <a:blip r:embed="rId12">
              <a:extLst>
                <a:ext uri="{28A0092B-C50C-407E-A947-70E740481C1C}">
                  <a14:useLocalDpi xmlns:a14="http://schemas.microsoft.com/office/drawing/2010/main" val="0"/>
                </a:ext>
              </a:extLst>
            </a:blip>
            <a:srcRect l="2055" t="11950" r="18425" b="14294"/>
            <a:stretch/>
          </p:blipFill>
          <p:spPr>
            <a:xfrm>
              <a:off x="528572" y="1299786"/>
              <a:ext cx="9695145" cy="5058177"/>
            </a:xfrm>
            <a:prstGeom prst="rect">
              <a:avLst/>
            </a:prstGeom>
          </p:spPr>
        </p:pic>
        <p:pic>
          <p:nvPicPr>
            <p:cNvPr id="38" name="Picture 37" descr="A close up of a map&#10;&#10;Description automatically generated">
              <a:extLst>
                <a:ext uri="{FF2B5EF4-FFF2-40B4-BE49-F238E27FC236}">
                  <a16:creationId xmlns:a16="http://schemas.microsoft.com/office/drawing/2014/main" id="{25072D73-5D39-4B15-9F89-4A4CC3DF62D6}"/>
                </a:ext>
              </a:extLst>
            </p:cNvPr>
            <p:cNvPicPr>
              <a:picLocks noChangeAspect="1"/>
            </p:cNvPicPr>
            <p:nvPr/>
          </p:nvPicPr>
          <p:blipFill rotWithShape="1">
            <a:blip r:embed="rId13">
              <a:extLst>
                <a:ext uri="{28A0092B-C50C-407E-A947-70E740481C1C}">
                  <a14:useLocalDpi xmlns:a14="http://schemas.microsoft.com/office/drawing/2010/main" val="0"/>
                </a:ext>
              </a:extLst>
            </a:blip>
            <a:srcRect l="1952" t="10593" r="18425" b="14294"/>
            <a:stretch/>
          </p:blipFill>
          <p:spPr>
            <a:xfrm>
              <a:off x="516046" y="1206766"/>
              <a:ext cx="9707671" cy="5151197"/>
            </a:xfrm>
            <a:prstGeom prst="rect">
              <a:avLst/>
            </a:prstGeom>
          </p:spPr>
        </p:pic>
        <p:pic>
          <p:nvPicPr>
            <p:cNvPr id="39" name="Picture 38" descr="A close up of a map&#10;&#10;Description automatically generated">
              <a:extLst>
                <a:ext uri="{FF2B5EF4-FFF2-40B4-BE49-F238E27FC236}">
                  <a16:creationId xmlns:a16="http://schemas.microsoft.com/office/drawing/2014/main" id="{113EEB2F-DC32-404D-9CE8-51D6927F59B0}"/>
                </a:ext>
              </a:extLst>
            </p:cNvPr>
            <p:cNvPicPr>
              <a:picLocks noChangeAspect="1"/>
            </p:cNvPicPr>
            <p:nvPr/>
          </p:nvPicPr>
          <p:blipFill rotWithShape="1">
            <a:blip r:embed="rId14">
              <a:extLst>
                <a:ext uri="{28A0092B-C50C-407E-A947-70E740481C1C}">
                  <a14:useLocalDpi xmlns:a14="http://schemas.microsoft.com/office/drawing/2010/main" val="0"/>
                </a:ext>
              </a:extLst>
            </a:blip>
            <a:srcRect l="2056" t="10229" r="18321" b="14294"/>
            <a:stretch/>
          </p:blipFill>
          <p:spPr>
            <a:xfrm>
              <a:off x="528572" y="1181714"/>
              <a:ext cx="9707671" cy="5176249"/>
            </a:xfrm>
            <a:prstGeom prst="rect">
              <a:avLst/>
            </a:prstGeom>
          </p:spPr>
        </p:pic>
        <p:pic>
          <p:nvPicPr>
            <p:cNvPr id="40" name="Picture 39" descr="A close up of a map&#10;&#10;Description automatically generated">
              <a:extLst>
                <a:ext uri="{FF2B5EF4-FFF2-40B4-BE49-F238E27FC236}">
                  <a16:creationId xmlns:a16="http://schemas.microsoft.com/office/drawing/2014/main" id="{896001B5-B8D3-4080-ACCD-67C9F52C8C3D}"/>
                </a:ext>
              </a:extLst>
            </p:cNvPr>
            <p:cNvPicPr>
              <a:picLocks noChangeAspect="1"/>
            </p:cNvPicPr>
            <p:nvPr/>
          </p:nvPicPr>
          <p:blipFill rotWithShape="1">
            <a:blip r:embed="rId1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6CD6160F-FD9E-4E42-B4AC-5EC4D706A08E}"/>
                </a:ext>
              </a:extLst>
            </p:cNvPr>
            <p:cNvPicPr>
              <a:picLocks noChangeAspect="1"/>
            </p:cNvPicPr>
            <p:nvPr/>
          </p:nvPicPr>
          <p:blipFill rotWithShape="1">
            <a:blip r:embed="rId16">
              <a:extLst>
                <a:ext uri="{28A0092B-C50C-407E-A947-70E740481C1C}">
                  <a14:useLocalDpi xmlns:a14="http://schemas.microsoft.com/office/drawing/2010/main" val="0"/>
                </a:ext>
              </a:extLst>
            </a:blip>
            <a:srcRect l="2157" t="11950" r="18732" b="14294"/>
            <a:stretch/>
          </p:blipFill>
          <p:spPr>
            <a:xfrm>
              <a:off x="541098" y="1299786"/>
              <a:ext cx="9645041" cy="5058177"/>
            </a:xfrm>
            <a:prstGeom prst="rect">
              <a:avLst/>
            </a:prstGeom>
          </p:spPr>
        </p:pic>
        <p:pic>
          <p:nvPicPr>
            <p:cNvPr id="42" name="Picture 41" descr="A close up of a map&#10;&#10;Description automatically generated">
              <a:extLst>
                <a:ext uri="{FF2B5EF4-FFF2-40B4-BE49-F238E27FC236}">
                  <a16:creationId xmlns:a16="http://schemas.microsoft.com/office/drawing/2014/main" id="{EDB6DCC2-8B26-4D27-A876-6525A9B282E4}"/>
                </a:ext>
              </a:extLst>
            </p:cNvPr>
            <p:cNvPicPr>
              <a:picLocks noChangeAspect="1"/>
            </p:cNvPicPr>
            <p:nvPr/>
          </p:nvPicPr>
          <p:blipFill rotWithShape="1">
            <a:blip r:embed="rId17">
              <a:extLst>
                <a:ext uri="{28A0092B-C50C-407E-A947-70E740481C1C}">
                  <a14:useLocalDpi xmlns:a14="http://schemas.microsoft.com/office/drawing/2010/main" val="0"/>
                </a:ext>
              </a:extLst>
            </a:blip>
            <a:srcRect l="2465" t="10594" r="18630" b="14294"/>
            <a:stretch/>
          </p:blipFill>
          <p:spPr>
            <a:xfrm>
              <a:off x="578676" y="1206766"/>
              <a:ext cx="9619989" cy="5151197"/>
            </a:xfrm>
            <a:prstGeom prst="rect">
              <a:avLst/>
            </a:prstGeom>
          </p:spPr>
        </p:pic>
        <p:pic>
          <p:nvPicPr>
            <p:cNvPr id="43" name="Picture 42" descr="A screenshot of text&#10;&#10;Description automatically generated">
              <a:extLst>
                <a:ext uri="{FF2B5EF4-FFF2-40B4-BE49-F238E27FC236}">
                  <a16:creationId xmlns:a16="http://schemas.microsoft.com/office/drawing/2014/main" id="{CE9228DE-CB96-475F-B66A-7710056DCAE3}"/>
                </a:ext>
              </a:extLst>
            </p:cNvPr>
            <p:cNvPicPr>
              <a:picLocks noChangeAspect="1"/>
            </p:cNvPicPr>
            <p:nvPr/>
          </p:nvPicPr>
          <p:blipFill rotWithShape="1">
            <a:blip r:embed="rId18">
              <a:extLst>
                <a:ext uri="{28A0092B-C50C-407E-A947-70E740481C1C}">
                  <a14:useLocalDpi xmlns:a14="http://schemas.microsoft.com/office/drawing/2010/main" val="0"/>
                </a:ext>
              </a:extLst>
            </a:blip>
            <a:srcRect l="2158" t="6758" r="17481" b="14294"/>
            <a:stretch/>
          </p:blipFill>
          <p:spPr>
            <a:xfrm>
              <a:off x="541099" y="943718"/>
              <a:ext cx="9797702" cy="5414245"/>
            </a:xfrm>
            <a:prstGeom prst="rect">
              <a:avLst/>
            </a:prstGeom>
          </p:spPr>
        </p:pic>
        <p:pic>
          <p:nvPicPr>
            <p:cNvPr id="44" name="Picture 43" descr="A close up of a map&#10;&#10;Description automatically generated">
              <a:extLst>
                <a:ext uri="{FF2B5EF4-FFF2-40B4-BE49-F238E27FC236}">
                  <a16:creationId xmlns:a16="http://schemas.microsoft.com/office/drawing/2014/main" id="{5FD14807-6C86-424A-A37E-8BE28E4CF276}"/>
                </a:ext>
              </a:extLst>
            </p:cNvPr>
            <p:cNvPicPr>
              <a:picLocks noChangeAspect="1"/>
            </p:cNvPicPr>
            <p:nvPr/>
          </p:nvPicPr>
          <p:blipFill rotWithShape="1">
            <a:blip r:embed="rId19">
              <a:extLst>
                <a:ext uri="{28A0092B-C50C-407E-A947-70E740481C1C}">
                  <a14:useLocalDpi xmlns:a14="http://schemas.microsoft.com/office/drawing/2010/main" val="0"/>
                </a:ext>
              </a:extLst>
            </a:blip>
            <a:srcRect l="2158" t="10229" r="17481" b="14294"/>
            <a:stretch/>
          </p:blipFill>
          <p:spPr>
            <a:xfrm>
              <a:off x="541099" y="1181714"/>
              <a:ext cx="9797702" cy="5176249"/>
            </a:xfrm>
            <a:prstGeom prst="rect">
              <a:avLst/>
            </a:prstGeom>
          </p:spPr>
        </p:pic>
      </p:grpSp>
      <p:sp>
        <p:nvSpPr>
          <p:cNvPr id="26" name="Rectangle 25">
            <a:extLst>
              <a:ext uri="{FF2B5EF4-FFF2-40B4-BE49-F238E27FC236}">
                <a16:creationId xmlns:a16="http://schemas.microsoft.com/office/drawing/2014/main" id="{2973C95B-F4DE-4A59-B600-2EF64E5454F2}"/>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ACC078-E433-4FB6-BE14-71A55DDE68EF}"/>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Tree>
    <p:extLst>
      <p:ext uri="{BB962C8B-B14F-4D97-AF65-F5344CB8AC3E}">
        <p14:creationId xmlns:p14="http://schemas.microsoft.com/office/powerpoint/2010/main" val="9685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5" name="Group 34"/>
          <p:cNvGrpSpPr/>
          <p:nvPr/>
        </p:nvGrpSpPr>
        <p:grpSpPr>
          <a:xfrm>
            <a:off x="503520" y="1144134"/>
            <a:ext cx="9835281" cy="5311037"/>
            <a:chOff x="503520" y="1144134"/>
            <a:chExt cx="9835281" cy="5311037"/>
          </a:xfrm>
        </p:grpSpPr>
        <p:pic>
          <p:nvPicPr>
            <p:cNvPr id="36" name="Picture 35"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7" name="Picture 36"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8" name="Picture 37"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9" name="Picture 38"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42" name="Picture 41"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10">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43" name="Picture 42"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1">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pic>
          <p:nvPicPr>
            <p:cNvPr id="44" name="Picture 43" descr="A close up of a map&#10;&#10;Description automatically generated">
              <a:extLst>
                <a:ext uri="{FF2B5EF4-FFF2-40B4-BE49-F238E27FC236}">
                  <a16:creationId xmlns:a16="http://schemas.microsoft.com/office/drawing/2014/main" id="{0F150817-1AF0-481F-985D-D5A92BF9DEC6}"/>
                </a:ext>
              </a:extLst>
            </p:cNvPr>
            <p:cNvPicPr>
              <a:picLocks noChangeAspect="1"/>
            </p:cNvPicPr>
            <p:nvPr/>
          </p:nvPicPr>
          <p:blipFill rotWithShape="1">
            <a:blip r:embed="rId12">
              <a:extLst>
                <a:ext uri="{28A0092B-C50C-407E-A947-70E740481C1C}">
                  <a14:useLocalDpi xmlns:a14="http://schemas.microsoft.com/office/drawing/2010/main" val="0"/>
                </a:ext>
              </a:extLst>
            </a:blip>
            <a:srcRect l="2055" t="11950" r="18425" b="14294"/>
            <a:stretch/>
          </p:blipFill>
          <p:spPr>
            <a:xfrm>
              <a:off x="528572" y="1299786"/>
              <a:ext cx="9695145" cy="5058177"/>
            </a:xfrm>
            <a:prstGeom prst="rect">
              <a:avLst/>
            </a:prstGeom>
          </p:spPr>
        </p:pic>
        <p:pic>
          <p:nvPicPr>
            <p:cNvPr id="45" name="Picture 44" descr="A close up of a map&#10;&#10;Description automatically generated">
              <a:extLst>
                <a:ext uri="{FF2B5EF4-FFF2-40B4-BE49-F238E27FC236}">
                  <a16:creationId xmlns:a16="http://schemas.microsoft.com/office/drawing/2014/main" id="{25072D73-5D39-4B15-9F89-4A4CC3DF62D6}"/>
                </a:ext>
              </a:extLst>
            </p:cNvPr>
            <p:cNvPicPr>
              <a:picLocks noChangeAspect="1"/>
            </p:cNvPicPr>
            <p:nvPr/>
          </p:nvPicPr>
          <p:blipFill rotWithShape="1">
            <a:blip r:embed="rId13">
              <a:extLst>
                <a:ext uri="{28A0092B-C50C-407E-A947-70E740481C1C}">
                  <a14:useLocalDpi xmlns:a14="http://schemas.microsoft.com/office/drawing/2010/main" val="0"/>
                </a:ext>
              </a:extLst>
            </a:blip>
            <a:srcRect l="1952" t="10593" r="18425" b="14294"/>
            <a:stretch/>
          </p:blipFill>
          <p:spPr>
            <a:xfrm>
              <a:off x="516046" y="1206766"/>
              <a:ext cx="9707671" cy="5151197"/>
            </a:xfrm>
            <a:prstGeom prst="rect">
              <a:avLst/>
            </a:prstGeom>
          </p:spPr>
        </p:pic>
        <p:pic>
          <p:nvPicPr>
            <p:cNvPr id="46" name="Picture 45" descr="A close up of a map&#10;&#10;Description automatically generated">
              <a:extLst>
                <a:ext uri="{FF2B5EF4-FFF2-40B4-BE49-F238E27FC236}">
                  <a16:creationId xmlns:a16="http://schemas.microsoft.com/office/drawing/2014/main" id="{113EEB2F-DC32-404D-9CE8-51D6927F59B0}"/>
                </a:ext>
              </a:extLst>
            </p:cNvPr>
            <p:cNvPicPr>
              <a:picLocks noChangeAspect="1"/>
            </p:cNvPicPr>
            <p:nvPr/>
          </p:nvPicPr>
          <p:blipFill rotWithShape="1">
            <a:blip r:embed="rId14">
              <a:extLst>
                <a:ext uri="{28A0092B-C50C-407E-A947-70E740481C1C}">
                  <a14:useLocalDpi xmlns:a14="http://schemas.microsoft.com/office/drawing/2010/main" val="0"/>
                </a:ext>
              </a:extLst>
            </a:blip>
            <a:srcRect l="2056" t="10229" r="18321" b="14294"/>
            <a:stretch/>
          </p:blipFill>
          <p:spPr>
            <a:xfrm>
              <a:off x="528572" y="1181714"/>
              <a:ext cx="9707671" cy="5176249"/>
            </a:xfrm>
            <a:prstGeom prst="rect">
              <a:avLst/>
            </a:prstGeom>
          </p:spPr>
        </p:pic>
        <p:pic>
          <p:nvPicPr>
            <p:cNvPr id="47" name="Picture 46" descr="A close up of a map&#10;&#10;Description automatically generated">
              <a:extLst>
                <a:ext uri="{FF2B5EF4-FFF2-40B4-BE49-F238E27FC236}">
                  <a16:creationId xmlns:a16="http://schemas.microsoft.com/office/drawing/2014/main" id="{896001B5-B8D3-4080-ACCD-67C9F52C8C3D}"/>
                </a:ext>
              </a:extLst>
            </p:cNvPr>
            <p:cNvPicPr>
              <a:picLocks noChangeAspect="1"/>
            </p:cNvPicPr>
            <p:nvPr/>
          </p:nvPicPr>
          <p:blipFill rotWithShape="1">
            <a:blip r:embed="rId1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48" name="Picture 47" descr="A close up of a map&#10;&#10;Description automatically generated">
              <a:extLst>
                <a:ext uri="{FF2B5EF4-FFF2-40B4-BE49-F238E27FC236}">
                  <a16:creationId xmlns:a16="http://schemas.microsoft.com/office/drawing/2014/main" id="{6CD6160F-FD9E-4E42-B4AC-5EC4D706A08E}"/>
                </a:ext>
              </a:extLst>
            </p:cNvPr>
            <p:cNvPicPr>
              <a:picLocks noChangeAspect="1"/>
            </p:cNvPicPr>
            <p:nvPr/>
          </p:nvPicPr>
          <p:blipFill rotWithShape="1">
            <a:blip r:embed="rId16">
              <a:extLst>
                <a:ext uri="{28A0092B-C50C-407E-A947-70E740481C1C}">
                  <a14:useLocalDpi xmlns:a14="http://schemas.microsoft.com/office/drawing/2010/main" val="0"/>
                </a:ext>
              </a:extLst>
            </a:blip>
            <a:srcRect l="2157" t="11950" r="18732" b="14294"/>
            <a:stretch/>
          </p:blipFill>
          <p:spPr>
            <a:xfrm>
              <a:off x="541098" y="1299786"/>
              <a:ext cx="9645041" cy="5058177"/>
            </a:xfrm>
            <a:prstGeom prst="rect">
              <a:avLst/>
            </a:prstGeom>
          </p:spPr>
        </p:pic>
        <p:pic>
          <p:nvPicPr>
            <p:cNvPr id="49" name="Picture 48" descr="A close up of a map&#10;&#10;Description automatically generated">
              <a:extLst>
                <a:ext uri="{FF2B5EF4-FFF2-40B4-BE49-F238E27FC236}">
                  <a16:creationId xmlns:a16="http://schemas.microsoft.com/office/drawing/2014/main" id="{EDB6DCC2-8B26-4D27-A876-6525A9B282E4}"/>
                </a:ext>
              </a:extLst>
            </p:cNvPr>
            <p:cNvPicPr>
              <a:picLocks noChangeAspect="1"/>
            </p:cNvPicPr>
            <p:nvPr/>
          </p:nvPicPr>
          <p:blipFill rotWithShape="1">
            <a:blip r:embed="rId17">
              <a:extLst>
                <a:ext uri="{28A0092B-C50C-407E-A947-70E740481C1C}">
                  <a14:useLocalDpi xmlns:a14="http://schemas.microsoft.com/office/drawing/2010/main" val="0"/>
                </a:ext>
              </a:extLst>
            </a:blip>
            <a:srcRect l="2465" t="10594" r="18630" b="14294"/>
            <a:stretch/>
          </p:blipFill>
          <p:spPr>
            <a:xfrm>
              <a:off x="578676" y="1206766"/>
              <a:ext cx="9619989" cy="5151197"/>
            </a:xfrm>
            <a:prstGeom prst="rect">
              <a:avLst/>
            </a:prstGeom>
          </p:spPr>
        </p:pic>
      </p:grpSp>
      <p:sp>
        <p:nvSpPr>
          <p:cNvPr id="24" name="Rectangle 23">
            <a:extLst>
              <a:ext uri="{FF2B5EF4-FFF2-40B4-BE49-F238E27FC236}">
                <a16:creationId xmlns:a16="http://schemas.microsoft.com/office/drawing/2014/main" id="{9109609B-EC42-495D-A36F-744CC77367E2}"/>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6F6FC-99EA-4F06-947F-3ACDF49C6FC8}"/>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C0B53F0-EDA2-4EFF-BA08-07EECC34A4A7}"/>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27" name="Rectangle 26">
            <a:extLst>
              <a:ext uri="{FF2B5EF4-FFF2-40B4-BE49-F238E27FC236}">
                <a16:creationId xmlns:a16="http://schemas.microsoft.com/office/drawing/2014/main" id="{1D73105D-847F-4B41-B547-1587AE0E8466}"/>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Tree>
    <p:extLst>
      <p:ext uri="{BB962C8B-B14F-4D97-AF65-F5344CB8AC3E}">
        <p14:creationId xmlns:p14="http://schemas.microsoft.com/office/powerpoint/2010/main" val="210234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0655454"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pic>
        <p:nvPicPr>
          <p:cNvPr id="4" name="Picture 2" descr="Resultado de imagem para png efficient icon">
            <a:extLst>
              <a:ext uri="{FF2B5EF4-FFF2-40B4-BE49-F238E27FC236}">
                <a16:creationId xmlns:a16="http://schemas.microsoft.com/office/drawing/2014/main" id="{7A8A0DF5-ABC4-4762-A672-32B97BBF5E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129" y="223300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png informed icon">
            <a:extLst>
              <a:ext uri="{FF2B5EF4-FFF2-40B4-BE49-F238E27FC236}">
                <a16:creationId xmlns:a16="http://schemas.microsoft.com/office/drawing/2014/main" id="{3F083A8C-9A2C-42DE-AF41-9E7102641A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9467" y="2233003"/>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400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grpSp>
        <p:nvGrpSpPr>
          <p:cNvPr id="33" name="Group 32"/>
          <p:cNvGrpSpPr/>
          <p:nvPr/>
        </p:nvGrpSpPr>
        <p:grpSpPr>
          <a:xfrm>
            <a:off x="503520" y="1144134"/>
            <a:ext cx="9835281" cy="5311037"/>
            <a:chOff x="503520" y="1144134"/>
            <a:chExt cx="9835281" cy="5311037"/>
          </a:xfrm>
        </p:grpSpPr>
        <p:pic>
          <p:nvPicPr>
            <p:cNvPr id="34" name="Picture 33"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5" name="Picture 34"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6" name="Picture 35"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7" name="Picture 36"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8" name="Picture 37"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39" name="Picture 38"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10">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1">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pic>
          <p:nvPicPr>
            <p:cNvPr id="42" name="Picture 41" descr="A close up of a map&#10;&#10;Description automatically generated">
              <a:extLst>
                <a:ext uri="{FF2B5EF4-FFF2-40B4-BE49-F238E27FC236}">
                  <a16:creationId xmlns:a16="http://schemas.microsoft.com/office/drawing/2014/main" id="{0F150817-1AF0-481F-985D-D5A92BF9DEC6}"/>
                </a:ext>
              </a:extLst>
            </p:cNvPr>
            <p:cNvPicPr>
              <a:picLocks noChangeAspect="1"/>
            </p:cNvPicPr>
            <p:nvPr/>
          </p:nvPicPr>
          <p:blipFill rotWithShape="1">
            <a:blip r:embed="rId12">
              <a:extLst>
                <a:ext uri="{28A0092B-C50C-407E-A947-70E740481C1C}">
                  <a14:useLocalDpi xmlns:a14="http://schemas.microsoft.com/office/drawing/2010/main" val="0"/>
                </a:ext>
              </a:extLst>
            </a:blip>
            <a:srcRect l="2055" t="11950" r="18425" b="14294"/>
            <a:stretch/>
          </p:blipFill>
          <p:spPr>
            <a:xfrm>
              <a:off x="528572" y="1299786"/>
              <a:ext cx="9695145" cy="5058177"/>
            </a:xfrm>
            <a:prstGeom prst="rect">
              <a:avLst/>
            </a:prstGeom>
          </p:spPr>
        </p:pic>
        <p:pic>
          <p:nvPicPr>
            <p:cNvPr id="43" name="Picture 42" descr="A close up of a map&#10;&#10;Description automatically generated">
              <a:extLst>
                <a:ext uri="{FF2B5EF4-FFF2-40B4-BE49-F238E27FC236}">
                  <a16:creationId xmlns:a16="http://schemas.microsoft.com/office/drawing/2014/main" id="{25072D73-5D39-4B15-9F89-4A4CC3DF62D6}"/>
                </a:ext>
              </a:extLst>
            </p:cNvPr>
            <p:cNvPicPr>
              <a:picLocks noChangeAspect="1"/>
            </p:cNvPicPr>
            <p:nvPr/>
          </p:nvPicPr>
          <p:blipFill rotWithShape="1">
            <a:blip r:embed="rId13">
              <a:extLst>
                <a:ext uri="{28A0092B-C50C-407E-A947-70E740481C1C}">
                  <a14:useLocalDpi xmlns:a14="http://schemas.microsoft.com/office/drawing/2010/main" val="0"/>
                </a:ext>
              </a:extLst>
            </a:blip>
            <a:srcRect l="1952" t="10593" r="18425" b="14294"/>
            <a:stretch/>
          </p:blipFill>
          <p:spPr>
            <a:xfrm>
              <a:off x="516046" y="1206766"/>
              <a:ext cx="9707671" cy="5151197"/>
            </a:xfrm>
            <a:prstGeom prst="rect">
              <a:avLst/>
            </a:prstGeom>
          </p:spPr>
        </p:pic>
        <p:pic>
          <p:nvPicPr>
            <p:cNvPr id="44" name="Picture 43" descr="A close up of a map&#10;&#10;Description automatically generated">
              <a:extLst>
                <a:ext uri="{FF2B5EF4-FFF2-40B4-BE49-F238E27FC236}">
                  <a16:creationId xmlns:a16="http://schemas.microsoft.com/office/drawing/2014/main" id="{113EEB2F-DC32-404D-9CE8-51D6927F59B0}"/>
                </a:ext>
              </a:extLst>
            </p:cNvPr>
            <p:cNvPicPr>
              <a:picLocks noChangeAspect="1"/>
            </p:cNvPicPr>
            <p:nvPr/>
          </p:nvPicPr>
          <p:blipFill rotWithShape="1">
            <a:blip r:embed="rId14">
              <a:extLst>
                <a:ext uri="{28A0092B-C50C-407E-A947-70E740481C1C}">
                  <a14:useLocalDpi xmlns:a14="http://schemas.microsoft.com/office/drawing/2010/main" val="0"/>
                </a:ext>
              </a:extLst>
            </a:blip>
            <a:srcRect l="2056" t="10229" r="18321" b="14294"/>
            <a:stretch/>
          </p:blipFill>
          <p:spPr>
            <a:xfrm>
              <a:off x="528572" y="1181714"/>
              <a:ext cx="9707671" cy="5176249"/>
            </a:xfrm>
            <a:prstGeom prst="rect">
              <a:avLst/>
            </a:prstGeom>
          </p:spPr>
        </p:pic>
        <p:pic>
          <p:nvPicPr>
            <p:cNvPr id="45" name="Picture 44" descr="A close up of a map&#10;&#10;Description automatically generated">
              <a:extLst>
                <a:ext uri="{FF2B5EF4-FFF2-40B4-BE49-F238E27FC236}">
                  <a16:creationId xmlns:a16="http://schemas.microsoft.com/office/drawing/2014/main" id="{896001B5-B8D3-4080-ACCD-67C9F52C8C3D}"/>
                </a:ext>
              </a:extLst>
            </p:cNvPr>
            <p:cNvPicPr>
              <a:picLocks noChangeAspect="1"/>
            </p:cNvPicPr>
            <p:nvPr/>
          </p:nvPicPr>
          <p:blipFill rotWithShape="1">
            <a:blip r:embed="rId1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46" name="Picture 45" descr="A close up of a map&#10;&#10;Description automatically generated">
              <a:extLst>
                <a:ext uri="{FF2B5EF4-FFF2-40B4-BE49-F238E27FC236}">
                  <a16:creationId xmlns:a16="http://schemas.microsoft.com/office/drawing/2014/main" id="{6CD6160F-FD9E-4E42-B4AC-5EC4D706A08E}"/>
                </a:ext>
              </a:extLst>
            </p:cNvPr>
            <p:cNvPicPr>
              <a:picLocks noChangeAspect="1"/>
            </p:cNvPicPr>
            <p:nvPr/>
          </p:nvPicPr>
          <p:blipFill rotWithShape="1">
            <a:blip r:embed="rId16">
              <a:extLst>
                <a:ext uri="{28A0092B-C50C-407E-A947-70E740481C1C}">
                  <a14:useLocalDpi xmlns:a14="http://schemas.microsoft.com/office/drawing/2010/main" val="0"/>
                </a:ext>
              </a:extLst>
            </a:blip>
            <a:srcRect l="2157" t="11950" r="18732" b="14294"/>
            <a:stretch/>
          </p:blipFill>
          <p:spPr>
            <a:xfrm>
              <a:off x="541098" y="1299786"/>
              <a:ext cx="9645041" cy="5058177"/>
            </a:xfrm>
            <a:prstGeom prst="rect">
              <a:avLst/>
            </a:prstGeom>
          </p:spPr>
        </p:pic>
      </p:grpSp>
      <p:sp>
        <p:nvSpPr>
          <p:cNvPr id="48"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49"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sp>
        <p:nvSpPr>
          <p:cNvPr id="24" name="Rectangle 23">
            <a:extLst>
              <a:ext uri="{FF2B5EF4-FFF2-40B4-BE49-F238E27FC236}">
                <a16:creationId xmlns:a16="http://schemas.microsoft.com/office/drawing/2014/main" id="{7454D7A1-D898-47B7-BA1E-3F25014C6EEA}"/>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AB21C4-7803-4F0F-B6D0-7F9DADEC610A}"/>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010EF34-C72A-497B-8D26-6DCA9B06EACD}"/>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27" name="Rectangle 26">
            <a:extLst>
              <a:ext uri="{FF2B5EF4-FFF2-40B4-BE49-F238E27FC236}">
                <a16:creationId xmlns:a16="http://schemas.microsoft.com/office/drawing/2014/main" id="{A7B3883F-BF3F-468A-A56A-7BC175508F1B}"/>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Tree>
    <p:extLst>
      <p:ext uri="{BB962C8B-B14F-4D97-AF65-F5344CB8AC3E}">
        <p14:creationId xmlns:p14="http://schemas.microsoft.com/office/powerpoint/2010/main" val="2890441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03520" y="1144134"/>
            <a:ext cx="9835281" cy="5311037"/>
            <a:chOff x="503520" y="1144134"/>
            <a:chExt cx="9835281" cy="531103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8" name="Picture 37"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9" name="Picture 38"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10">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42" name="Picture 41"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1">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pic>
          <p:nvPicPr>
            <p:cNvPr id="43" name="Picture 42" descr="A close up of a map&#10;&#10;Description automatically generated">
              <a:extLst>
                <a:ext uri="{FF2B5EF4-FFF2-40B4-BE49-F238E27FC236}">
                  <a16:creationId xmlns:a16="http://schemas.microsoft.com/office/drawing/2014/main" id="{0F150817-1AF0-481F-985D-D5A92BF9DEC6}"/>
                </a:ext>
              </a:extLst>
            </p:cNvPr>
            <p:cNvPicPr>
              <a:picLocks noChangeAspect="1"/>
            </p:cNvPicPr>
            <p:nvPr/>
          </p:nvPicPr>
          <p:blipFill rotWithShape="1">
            <a:blip r:embed="rId12">
              <a:extLst>
                <a:ext uri="{28A0092B-C50C-407E-A947-70E740481C1C}">
                  <a14:useLocalDpi xmlns:a14="http://schemas.microsoft.com/office/drawing/2010/main" val="0"/>
                </a:ext>
              </a:extLst>
            </a:blip>
            <a:srcRect l="2055" t="11950" r="18425" b="14294"/>
            <a:stretch/>
          </p:blipFill>
          <p:spPr>
            <a:xfrm>
              <a:off x="528572" y="1299786"/>
              <a:ext cx="9695145" cy="5058177"/>
            </a:xfrm>
            <a:prstGeom prst="rect">
              <a:avLst/>
            </a:prstGeom>
          </p:spPr>
        </p:pic>
        <p:pic>
          <p:nvPicPr>
            <p:cNvPr id="44" name="Picture 43" descr="A close up of a map&#10;&#10;Description automatically generated">
              <a:extLst>
                <a:ext uri="{FF2B5EF4-FFF2-40B4-BE49-F238E27FC236}">
                  <a16:creationId xmlns:a16="http://schemas.microsoft.com/office/drawing/2014/main" id="{25072D73-5D39-4B15-9F89-4A4CC3DF62D6}"/>
                </a:ext>
              </a:extLst>
            </p:cNvPr>
            <p:cNvPicPr>
              <a:picLocks noChangeAspect="1"/>
            </p:cNvPicPr>
            <p:nvPr/>
          </p:nvPicPr>
          <p:blipFill rotWithShape="1">
            <a:blip r:embed="rId13">
              <a:extLst>
                <a:ext uri="{28A0092B-C50C-407E-A947-70E740481C1C}">
                  <a14:useLocalDpi xmlns:a14="http://schemas.microsoft.com/office/drawing/2010/main" val="0"/>
                </a:ext>
              </a:extLst>
            </a:blip>
            <a:srcRect l="1952" t="10593" r="18425" b="14294"/>
            <a:stretch/>
          </p:blipFill>
          <p:spPr>
            <a:xfrm>
              <a:off x="516046" y="1206766"/>
              <a:ext cx="9707671" cy="5151197"/>
            </a:xfrm>
            <a:prstGeom prst="rect">
              <a:avLst/>
            </a:prstGeom>
          </p:spPr>
        </p:pic>
        <p:pic>
          <p:nvPicPr>
            <p:cNvPr id="45" name="Picture 44" descr="A close up of a map&#10;&#10;Description automatically generated">
              <a:extLst>
                <a:ext uri="{FF2B5EF4-FFF2-40B4-BE49-F238E27FC236}">
                  <a16:creationId xmlns:a16="http://schemas.microsoft.com/office/drawing/2014/main" id="{113EEB2F-DC32-404D-9CE8-51D6927F59B0}"/>
                </a:ext>
              </a:extLst>
            </p:cNvPr>
            <p:cNvPicPr>
              <a:picLocks noChangeAspect="1"/>
            </p:cNvPicPr>
            <p:nvPr/>
          </p:nvPicPr>
          <p:blipFill rotWithShape="1">
            <a:blip r:embed="rId14">
              <a:extLst>
                <a:ext uri="{28A0092B-C50C-407E-A947-70E740481C1C}">
                  <a14:useLocalDpi xmlns:a14="http://schemas.microsoft.com/office/drawing/2010/main" val="0"/>
                </a:ext>
              </a:extLst>
            </a:blip>
            <a:srcRect l="2056" t="10229" r="18321" b="14294"/>
            <a:stretch/>
          </p:blipFill>
          <p:spPr>
            <a:xfrm>
              <a:off x="528572" y="1181714"/>
              <a:ext cx="9707671" cy="5176249"/>
            </a:xfrm>
            <a:prstGeom prst="rect">
              <a:avLst/>
            </a:prstGeom>
          </p:spPr>
        </p:pic>
        <p:pic>
          <p:nvPicPr>
            <p:cNvPr id="46" name="Picture 45" descr="A close up of a map&#10;&#10;Description automatically generated">
              <a:extLst>
                <a:ext uri="{FF2B5EF4-FFF2-40B4-BE49-F238E27FC236}">
                  <a16:creationId xmlns:a16="http://schemas.microsoft.com/office/drawing/2014/main" id="{896001B5-B8D3-4080-ACCD-67C9F52C8C3D}"/>
                </a:ext>
              </a:extLst>
            </p:cNvPr>
            <p:cNvPicPr>
              <a:picLocks noChangeAspect="1"/>
            </p:cNvPicPr>
            <p:nvPr/>
          </p:nvPicPr>
          <p:blipFill rotWithShape="1">
            <a:blip r:embed="rId1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grpSp>
      <p:sp>
        <p:nvSpPr>
          <p:cNvPr id="24" name="Rectangle 23">
            <a:extLst>
              <a:ext uri="{FF2B5EF4-FFF2-40B4-BE49-F238E27FC236}">
                <a16:creationId xmlns:a16="http://schemas.microsoft.com/office/drawing/2014/main" id="{E82023C6-6940-45DF-A634-480540D1874E}"/>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EE66F-8165-4C57-8E79-F285FC17514D}"/>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6CB64A4-A34E-4B92-9F6C-AC7D737FEE46}"/>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584B2D1-AF80-43DA-A556-A80E4020FC4B}"/>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31" name="Rectangle 30">
            <a:extLst>
              <a:ext uri="{FF2B5EF4-FFF2-40B4-BE49-F238E27FC236}">
                <a16:creationId xmlns:a16="http://schemas.microsoft.com/office/drawing/2014/main" id="{C8C3114B-D1BF-4A55-B5EC-C6BD5672E041}"/>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47" name="Rectangle 46">
            <a:extLst>
              <a:ext uri="{FF2B5EF4-FFF2-40B4-BE49-F238E27FC236}">
                <a16:creationId xmlns:a16="http://schemas.microsoft.com/office/drawing/2014/main" id="{36C22A02-B100-4868-91CD-2E5D846A9686}"/>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Tree>
    <p:extLst>
      <p:ext uri="{BB962C8B-B14F-4D97-AF65-F5344CB8AC3E}">
        <p14:creationId xmlns:p14="http://schemas.microsoft.com/office/powerpoint/2010/main" val="923367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03520" y="1144134"/>
            <a:ext cx="9835281" cy="5311037"/>
            <a:chOff x="503520" y="1144134"/>
            <a:chExt cx="9835281" cy="531103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8" name="Picture 37"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9" name="Picture 38"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10">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42" name="Picture 41"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1">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pic>
          <p:nvPicPr>
            <p:cNvPr id="43" name="Picture 42" descr="A close up of a map&#10;&#10;Description automatically generated">
              <a:extLst>
                <a:ext uri="{FF2B5EF4-FFF2-40B4-BE49-F238E27FC236}">
                  <a16:creationId xmlns:a16="http://schemas.microsoft.com/office/drawing/2014/main" id="{0F150817-1AF0-481F-985D-D5A92BF9DEC6}"/>
                </a:ext>
              </a:extLst>
            </p:cNvPr>
            <p:cNvPicPr>
              <a:picLocks noChangeAspect="1"/>
            </p:cNvPicPr>
            <p:nvPr/>
          </p:nvPicPr>
          <p:blipFill rotWithShape="1">
            <a:blip r:embed="rId12">
              <a:extLst>
                <a:ext uri="{28A0092B-C50C-407E-A947-70E740481C1C}">
                  <a14:useLocalDpi xmlns:a14="http://schemas.microsoft.com/office/drawing/2010/main" val="0"/>
                </a:ext>
              </a:extLst>
            </a:blip>
            <a:srcRect l="2055" t="11950" r="18425" b="14294"/>
            <a:stretch/>
          </p:blipFill>
          <p:spPr>
            <a:xfrm>
              <a:off x="528572" y="1299786"/>
              <a:ext cx="9695145" cy="5058177"/>
            </a:xfrm>
            <a:prstGeom prst="rect">
              <a:avLst/>
            </a:prstGeom>
          </p:spPr>
        </p:pic>
        <p:pic>
          <p:nvPicPr>
            <p:cNvPr id="44" name="Picture 43" descr="A close up of a map&#10;&#10;Description automatically generated">
              <a:extLst>
                <a:ext uri="{FF2B5EF4-FFF2-40B4-BE49-F238E27FC236}">
                  <a16:creationId xmlns:a16="http://schemas.microsoft.com/office/drawing/2014/main" id="{25072D73-5D39-4B15-9F89-4A4CC3DF62D6}"/>
                </a:ext>
              </a:extLst>
            </p:cNvPr>
            <p:cNvPicPr>
              <a:picLocks noChangeAspect="1"/>
            </p:cNvPicPr>
            <p:nvPr/>
          </p:nvPicPr>
          <p:blipFill rotWithShape="1">
            <a:blip r:embed="rId13">
              <a:extLst>
                <a:ext uri="{28A0092B-C50C-407E-A947-70E740481C1C}">
                  <a14:useLocalDpi xmlns:a14="http://schemas.microsoft.com/office/drawing/2010/main" val="0"/>
                </a:ext>
              </a:extLst>
            </a:blip>
            <a:srcRect l="1952" t="10593" r="18425" b="14294"/>
            <a:stretch/>
          </p:blipFill>
          <p:spPr>
            <a:xfrm>
              <a:off x="516046" y="1206766"/>
              <a:ext cx="9707671" cy="5151197"/>
            </a:xfrm>
            <a:prstGeom prst="rect">
              <a:avLst/>
            </a:prstGeom>
          </p:spPr>
        </p:pic>
        <p:pic>
          <p:nvPicPr>
            <p:cNvPr id="45" name="Picture 44" descr="A close up of a map&#10;&#10;Description automatically generated">
              <a:extLst>
                <a:ext uri="{FF2B5EF4-FFF2-40B4-BE49-F238E27FC236}">
                  <a16:creationId xmlns:a16="http://schemas.microsoft.com/office/drawing/2014/main" id="{113EEB2F-DC32-404D-9CE8-51D6927F59B0}"/>
                </a:ext>
              </a:extLst>
            </p:cNvPr>
            <p:cNvPicPr>
              <a:picLocks noChangeAspect="1"/>
            </p:cNvPicPr>
            <p:nvPr/>
          </p:nvPicPr>
          <p:blipFill rotWithShape="1">
            <a:blip r:embed="rId14">
              <a:extLst>
                <a:ext uri="{28A0092B-C50C-407E-A947-70E740481C1C}">
                  <a14:useLocalDpi xmlns:a14="http://schemas.microsoft.com/office/drawing/2010/main" val="0"/>
                </a:ext>
              </a:extLst>
            </a:blip>
            <a:srcRect l="2056" t="10229" r="18321" b="14294"/>
            <a:stretch/>
          </p:blipFill>
          <p:spPr>
            <a:xfrm>
              <a:off x="528572" y="1181714"/>
              <a:ext cx="9707671" cy="5176249"/>
            </a:xfrm>
            <a:prstGeom prst="rect">
              <a:avLst/>
            </a:prstGeom>
          </p:spPr>
        </p:pic>
      </p:grpSp>
      <p:sp>
        <p:nvSpPr>
          <p:cNvPr id="24" name="Rectangle 23">
            <a:extLst>
              <a:ext uri="{FF2B5EF4-FFF2-40B4-BE49-F238E27FC236}">
                <a16:creationId xmlns:a16="http://schemas.microsoft.com/office/drawing/2014/main" id="{73182F24-1C52-41A6-947B-3202CCB7D67E}"/>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A1B4C66-7F90-4C86-9800-2FBF9380B40B}"/>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A769C8-A516-4171-B68F-03AC7F9B1E05}"/>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CA3DAD-5703-461C-961F-466BF9AE85FD}"/>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28" name="Rectangle 27">
            <a:extLst>
              <a:ext uri="{FF2B5EF4-FFF2-40B4-BE49-F238E27FC236}">
                <a16:creationId xmlns:a16="http://schemas.microsoft.com/office/drawing/2014/main" id="{08533360-223F-4E37-9A60-2F6DA2E11E82}"/>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29" name="Rectangle 28">
            <a:extLst>
              <a:ext uri="{FF2B5EF4-FFF2-40B4-BE49-F238E27FC236}">
                <a16:creationId xmlns:a16="http://schemas.microsoft.com/office/drawing/2014/main" id="{BBEBE5C8-7C83-47D8-9D72-CDC14CDE2C5D}"/>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Tree>
    <p:extLst>
      <p:ext uri="{BB962C8B-B14F-4D97-AF65-F5344CB8AC3E}">
        <p14:creationId xmlns:p14="http://schemas.microsoft.com/office/powerpoint/2010/main" val="3349068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03520" y="1144134"/>
            <a:ext cx="9835281" cy="5311037"/>
            <a:chOff x="503520" y="1144134"/>
            <a:chExt cx="9835281" cy="531103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8" name="Picture 37"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9" name="Picture 38"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10">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42" name="Picture 41"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1">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pic>
          <p:nvPicPr>
            <p:cNvPr id="43" name="Picture 42" descr="A close up of a map&#10;&#10;Description automatically generated">
              <a:extLst>
                <a:ext uri="{FF2B5EF4-FFF2-40B4-BE49-F238E27FC236}">
                  <a16:creationId xmlns:a16="http://schemas.microsoft.com/office/drawing/2014/main" id="{0F150817-1AF0-481F-985D-D5A92BF9DEC6}"/>
                </a:ext>
              </a:extLst>
            </p:cNvPr>
            <p:cNvPicPr>
              <a:picLocks noChangeAspect="1"/>
            </p:cNvPicPr>
            <p:nvPr/>
          </p:nvPicPr>
          <p:blipFill rotWithShape="1">
            <a:blip r:embed="rId12">
              <a:extLst>
                <a:ext uri="{28A0092B-C50C-407E-A947-70E740481C1C}">
                  <a14:useLocalDpi xmlns:a14="http://schemas.microsoft.com/office/drawing/2010/main" val="0"/>
                </a:ext>
              </a:extLst>
            </a:blip>
            <a:srcRect l="2055" t="11950" r="18425" b="14294"/>
            <a:stretch/>
          </p:blipFill>
          <p:spPr>
            <a:xfrm>
              <a:off x="528572" y="1299786"/>
              <a:ext cx="9695145" cy="5058177"/>
            </a:xfrm>
            <a:prstGeom prst="rect">
              <a:avLst/>
            </a:prstGeom>
          </p:spPr>
        </p:pic>
        <p:pic>
          <p:nvPicPr>
            <p:cNvPr id="44" name="Picture 43" descr="A close up of a map&#10;&#10;Description automatically generated">
              <a:extLst>
                <a:ext uri="{FF2B5EF4-FFF2-40B4-BE49-F238E27FC236}">
                  <a16:creationId xmlns:a16="http://schemas.microsoft.com/office/drawing/2014/main" id="{25072D73-5D39-4B15-9F89-4A4CC3DF62D6}"/>
                </a:ext>
              </a:extLst>
            </p:cNvPr>
            <p:cNvPicPr>
              <a:picLocks noChangeAspect="1"/>
            </p:cNvPicPr>
            <p:nvPr/>
          </p:nvPicPr>
          <p:blipFill rotWithShape="1">
            <a:blip r:embed="rId13">
              <a:extLst>
                <a:ext uri="{28A0092B-C50C-407E-A947-70E740481C1C}">
                  <a14:useLocalDpi xmlns:a14="http://schemas.microsoft.com/office/drawing/2010/main" val="0"/>
                </a:ext>
              </a:extLst>
            </a:blip>
            <a:srcRect l="1952" t="10593" r="18425" b="14294"/>
            <a:stretch/>
          </p:blipFill>
          <p:spPr>
            <a:xfrm>
              <a:off x="516046" y="1206766"/>
              <a:ext cx="9707671" cy="5151197"/>
            </a:xfrm>
            <a:prstGeom prst="rect">
              <a:avLst/>
            </a:prstGeom>
          </p:spPr>
        </p:pic>
      </p:grpSp>
      <p:sp>
        <p:nvSpPr>
          <p:cNvPr id="24" name="Rectangle 23">
            <a:extLst>
              <a:ext uri="{FF2B5EF4-FFF2-40B4-BE49-F238E27FC236}">
                <a16:creationId xmlns:a16="http://schemas.microsoft.com/office/drawing/2014/main" id="{5E61DCBD-1DC1-47B6-8814-AA54304EC348}"/>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BD3B3C-4434-41EE-9D9F-3B68028855BC}"/>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B591408-4DB4-421D-9536-0E82583B9232}"/>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B05AD31-C9E5-428E-80E2-2A96D90D2E64}"/>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3C98AB-C7B6-4AA6-B2C4-D10EF89E157A}"/>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46" name="Rectangle 45">
            <a:extLst>
              <a:ext uri="{FF2B5EF4-FFF2-40B4-BE49-F238E27FC236}">
                <a16:creationId xmlns:a16="http://schemas.microsoft.com/office/drawing/2014/main" id="{95C3FAC3-FA8A-456F-8AC1-B951513BDDAA}"/>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47" name="Rectangle 46">
            <a:extLst>
              <a:ext uri="{FF2B5EF4-FFF2-40B4-BE49-F238E27FC236}">
                <a16:creationId xmlns:a16="http://schemas.microsoft.com/office/drawing/2014/main" id="{5D0E6488-7B98-48FB-8B14-B25F50440BF6}"/>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8" name="Rectangle 47">
            <a:extLst>
              <a:ext uri="{FF2B5EF4-FFF2-40B4-BE49-F238E27FC236}">
                <a16:creationId xmlns:a16="http://schemas.microsoft.com/office/drawing/2014/main" id="{376666A2-EEB6-4AEF-A61D-E4AB749EF0BA}"/>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Tree>
    <p:extLst>
      <p:ext uri="{BB962C8B-B14F-4D97-AF65-F5344CB8AC3E}">
        <p14:creationId xmlns:p14="http://schemas.microsoft.com/office/powerpoint/2010/main" val="2285788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03520" y="1144134"/>
            <a:ext cx="9835281" cy="5311037"/>
            <a:chOff x="503520" y="1144134"/>
            <a:chExt cx="9835281" cy="531103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8" name="Picture 37"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9" name="Picture 38"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10">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42" name="Picture 41"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1">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pic>
          <p:nvPicPr>
            <p:cNvPr id="43" name="Picture 42" descr="A close up of a map&#10;&#10;Description automatically generated">
              <a:extLst>
                <a:ext uri="{FF2B5EF4-FFF2-40B4-BE49-F238E27FC236}">
                  <a16:creationId xmlns:a16="http://schemas.microsoft.com/office/drawing/2014/main" id="{0F150817-1AF0-481F-985D-D5A92BF9DEC6}"/>
                </a:ext>
              </a:extLst>
            </p:cNvPr>
            <p:cNvPicPr>
              <a:picLocks noChangeAspect="1"/>
            </p:cNvPicPr>
            <p:nvPr/>
          </p:nvPicPr>
          <p:blipFill rotWithShape="1">
            <a:blip r:embed="rId12">
              <a:extLst>
                <a:ext uri="{28A0092B-C50C-407E-A947-70E740481C1C}">
                  <a14:useLocalDpi xmlns:a14="http://schemas.microsoft.com/office/drawing/2010/main" val="0"/>
                </a:ext>
              </a:extLst>
            </a:blip>
            <a:srcRect l="2055" t="11950" r="18425" b="14294"/>
            <a:stretch/>
          </p:blipFill>
          <p:spPr>
            <a:xfrm>
              <a:off x="528572" y="1299786"/>
              <a:ext cx="9695145" cy="5058177"/>
            </a:xfrm>
            <a:prstGeom prst="rect">
              <a:avLst/>
            </a:prstGeom>
          </p:spPr>
        </p:pic>
      </p:grpSp>
      <p:sp>
        <p:nvSpPr>
          <p:cNvPr id="24" name="Rectangle 23">
            <a:extLst>
              <a:ext uri="{FF2B5EF4-FFF2-40B4-BE49-F238E27FC236}">
                <a16:creationId xmlns:a16="http://schemas.microsoft.com/office/drawing/2014/main" id="{6F40E0E9-123F-4288-847C-237B55F74B7C}"/>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C22682A-9325-4B0C-9CEC-E92A01486B91}"/>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9898F26-25B6-40E7-B2C5-43D592E7971A}"/>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3EF16DE-7132-4D0F-BC69-F0050A61C1CA}"/>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6894B28-601A-4774-906A-5227C3F9F00A}"/>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29" name="Rectangle 28">
            <a:extLst>
              <a:ext uri="{FF2B5EF4-FFF2-40B4-BE49-F238E27FC236}">
                <a16:creationId xmlns:a16="http://schemas.microsoft.com/office/drawing/2014/main" id="{E180BAAA-CDB9-46A0-AB47-9234DDEE4C01}"/>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30" name="Rectangle 29">
            <a:extLst>
              <a:ext uri="{FF2B5EF4-FFF2-40B4-BE49-F238E27FC236}">
                <a16:creationId xmlns:a16="http://schemas.microsoft.com/office/drawing/2014/main" id="{E4000452-CBBD-4C5F-9D4E-B1E8C9C87698}"/>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31" name="Rectangle 30">
            <a:extLst>
              <a:ext uri="{FF2B5EF4-FFF2-40B4-BE49-F238E27FC236}">
                <a16:creationId xmlns:a16="http://schemas.microsoft.com/office/drawing/2014/main" id="{F5FF6936-ADEE-451F-82F9-A24820C62E44}"/>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Tree>
    <p:extLst>
      <p:ext uri="{BB962C8B-B14F-4D97-AF65-F5344CB8AC3E}">
        <p14:creationId xmlns:p14="http://schemas.microsoft.com/office/powerpoint/2010/main" val="301131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03520" y="1144134"/>
            <a:ext cx="9835281" cy="5311037"/>
            <a:chOff x="503520" y="1144134"/>
            <a:chExt cx="9835281" cy="531103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8" name="Picture 37"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9" name="Picture 38"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10">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pic>
          <p:nvPicPr>
            <p:cNvPr id="42" name="Picture 41" descr="A close up of a map&#10;&#10;Description automatically generated">
              <a:extLst>
                <a:ext uri="{FF2B5EF4-FFF2-40B4-BE49-F238E27FC236}">
                  <a16:creationId xmlns:a16="http://schemas.microsoft.com/office/drawing/2014/main" id="{9D755974-52D4-4C4D-AF9A-B36F50181713}"/>
                </a:ext>
              </a:extLst>
            </p:cNvPr>
            <p:cNvPicPr>
              <a:picLocks noChangeAspect="1"/>
            </p:cNvPicPr>
            <p:nvPr/>
          </p:nvPicPr>
          <p:blipFill rotWithShape="1">
            <a:blip r:embed="rId11">
              <a:extLst>
                <a:ext uri="{28A0092B-C50C-407E-A947-70E740481C1C}">
                  <a14:useLocalDpi xmlns:a14="http://schemas.microsoft.com/office/drawing/2010/main" val="0"/>
                </a:ext>
              </a:extLst>
            </a:blip>
            <a:srcRect l="2363" t="9680" r="18322" b="12877"/>
            <a:stretch/>
          </p:blipFill>
          <p:spPr>
            <a:xfrm>
              <a:off x="566150" y="1144134"/>
              <a:ext cx="9670093" cy="5311037"/>
            </a:xfrm>
            <a:prstGeom prst="rect">
              <a:avLst/>
            </a:prstGeom>
          </p:spPr>
        </p:pic>
      </p:grpSp>
      <p:sp>
        <p:nvSpPr>
          <p:cNvPr id="26" name="Rectangle 25">
            <a:extLst>
              <a:ext uri="{FF2B5EF4-FFF2-40B4-BE49-F238E27FC236}">
                <a16:creationId xmlns:a16="http://schemas.microsoft.com/office/drawing/2014/main" id="{CE51B60F-8094-4C04-928D-7556BE26F3DE}"/>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A099138-0501-472A-B43A-5E23ECE74384}"/>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C2C97E-E9F2-45A3-87FB-C73BE0B5B8C9}"/>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E337F-4B55-46F0-AB4B-4ABAA25F5AFD}"/>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3B69D9E-30B2-482F-B24B-83959E94BD6A}"/>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F1E3069-16A0-42A8-BC16-6EA190AAC7DF}"/>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46" name="Rectangle 45">
            <a:extLst>
              <a:ext uri="{FF2B5EF4-FFF2-40B4-BE49-F238E27FC236}">
                <a16:creationId xmlns:a16="http://schemas.microsoft.com/office/drawing/2014/main" id="{DB560113-20CF-48AB-9049-3A0ED55090B2}"/>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47" name="Rectangle 46">
            <a:extLst>
              <a:ext uri="{FF2B5EF4-FFF2-40B4-BE49-F238E27FC236}">
                <a16:creationId xmlns:a16="http://schemas.microsoft.com/office/drawing/2014/main" id="{892EF289-D42C-4B62-93EA-66C8BD49F025}"/>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8" name="Rectangle 47">
            <a:extLst>
              <a:ext uri="{FF2B5EF4-FFF2-40B4-BE49-F238E27FC236}">
                <a16:creationId xmlns:a16="http://schemas.microsoft.com/office/drawing/2014/main" id="{B4E31FC1-89B2-41D5-8E86-673ACB79C34F}"/>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49" name="Rectangle 48">
            <a:extLst>
              <a:ext uri="{FF2B5EF4-FFF2-40B4-BE49-F238E27FC236}">
                <a16:creationId xmlns:a16="http://schemas.microsoft.com/office/drawing/2014/main" id="{3A57BC78-B061-48E3-A691-8DEE131BA570}"/>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Tree>
    <p:extLst>
      <p:ext uri="{BB962C8B-B14F-4D97-AF65-F5344CB8AC3E}">
        <p14:creationId xmlns:p14="http://schemas.microsoft.com/office/powerpoint/2010/main" val="3782086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03520" y="1206766"/>
            <a:ext cx="9835281" cy="5151197"/>
            <a:chOff x="503520" y="1206766"/>
            <a:chExt cx="9835281" cy="515119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8" name="Picture 37"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9" name="Picture 38"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36CE9FA1-E785-41E6-BC9E-7071DF7D8303}"/>
                </a:ext>
              </a:extLst>
            </p:cNvPr>
            <p:cNvPicPr>
              <a:picLocks noChangeAspect="1"/>
            </p:cNvPicPr>
            <p:nvPr/>
          </p:nvPicPr>
          <p:blipFill rotWithShape="1">
            <a:blip r:embed="rId10">
              <a:extLst>
                <a:ext uri="{28A0092B-C50C-407E-A947-70E740481C1C}">
                  <a14:useLocalDpi xmlns:a14="http://schemas.microsoft.com/office/drawing/2010/main" val="0"/>
                </a:ext>
              </a:extLst>
            </a:blip>
            <a:srcRect l="2158" t="11950" r="18424" b="14294"/>
            <a:stretch/>
          </p:blipFill>
          <p:spPr>
            <a:xfrm>
              <a:off x="541098" y="1299786"/>
              <a:ext cx="9682619" cy="5058177"/>
            </a:xfrm>
            <a:prstGeom prst="rect">
              <a:avLst/>
            </a:prstGeom>
          </p:spPr>
        </p:pic>
      </p:grpSp>
      <p:sp>
        <p:nvSpPr>
          <p:cNvPr id="24" name="Rectangle 23">
            <a:extLst>
              <a:ext uri="{FF2B5EF4-FFF2-40B4-BE49-F238E27FC236}">
                <a16:creationId xmlns:a16="http://schemas.microsoft.com/office/drawing/2014/main" id="{86266EA7-F577-4EF1-93B3-78EFA8AFF3ED}"/>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9E3A7C6-7C84-4567-B19D-834E5827CBE0}"/>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A7D06C2-9E60-4C99-9F79-57F04609C10E}"/>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FEDED6-4583-44FA-8358-93F188DD2A78}"/>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3B8B85B-CE7B-4355-9994-588E2A16126F}"/>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5CE914-70A7-4993-89A2-18A7BBD91F66}"/>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30" name="Rectangle 29">
            <a:extLst>
              <a:ext uri="{FF2B5EF4-FFF2-40B4-BE49-F238E27FC236}">
                <a16:creationId xmlns:a16="http://schemas.microsoft.com/office/drawing/2014/main" id="{800A9DE9-A051-4B40-8A1F-93E1DA2E14DA}"/>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31" name="Rectangle 30">
            <a:extLst>
              <a:ext uri="{FF2B5EF4-FFF2-40B4-BE49-F238E27FC236}">
                <a16:creationId xmlns:a16="http://schemas.microsoft.com/office/drawing/2014/main" id="{5AF77652-EF1C-4738-8E12-7F029BC2DF6B}"/>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2" name="Rectangle 41">
            <a:extLst>
              <a:ext uri="{FF2B5EF4-FFF2-40B4-BE49-F238E27FC236}">
                <a16:creationId xmlns:a16="http://schemas.microsoft.com/office/drawing/2014/main" id="{6887DEC9-26D8-48BE-BDA7-50BB7BF4A061}"/>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50" name="Rectangle 49">
            <a:extLst>
              <a:ext uri="{FF2B5EF4-FFF2-40B4-BE49-F238E27FC236}">
                <a16:creationId xmlns:a16="http://schemas.microsoft.com/office/drawing/2014/main" id="{674F0287-306E-48CD-8DF0-CE7AF5DBAA03}"/>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Tree>
    <p:extLst>
      <p:ext uri="{BB962C8B-B14F-4D97-AF65-F5344CB8AC3E}">
        <p14:creationId xmlns:p14="http://schemas.microsoft.com/office/powerpoint/2010/main" val="2602624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5" name="Group 34"/>
          <p:cNvGrpSpPr/>
          <p:nvPr/>
        </p:nvGrpSpPr>
        <p:grpSpPr>
          <a:xfrm>
            <a:off x="503520" y="1206766"/>
            <a:ext cx="9835281" cy="5151197"/>
            <a:chOff x="503520" y="1206766"/>
            <a:chExt cx="9835281" cy="5151197"/>
          </a:xfrm>
        </p:grpSpPr>
        <p:pic>
          <p:nvPicPr>
            <p:cNvPr id="36" name="Picture 35"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7" name="Picture 36"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8" name="Picture 37"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9" name="Picture 38"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40" name="Picture 39"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pic>
          <p:nvPicPr>
            <p:cNvPr id="41" name="Picture 40" descr="A close up of a map&#10;&#10;Description automatically generated">
              <a:extLst>
                <a:ext uri="{FF2B5EF4-FFF2-40B4-BE49-F238E27FC236}">
                  <a16:creationId xmlns:a16="http://schemas.microsoft.com/office/drawing/2014/main" id="{0E3F283F-8426-4039-8862-E8A4AACC66E2}"/>
                </a:ext>
              </a:extLst>
            </p:cNvPr>
            <p:cNvPicPr>
              <a:picLocks noChangeAspect="1"/>
            </p:cNvPicPr>
            <p:nvPr/>
          </p:nvPicPr>
          <p:blipFill rotWithShape="1">
            <a:blip r:embed="rId9">
              <a:extLst>
                <a:ext uri="{28A0092B-C50C-407E-A947-70E740481C1C}">
                  <a14:useLocalDpi xmlns:a14="http://schemas.microsoft.com/office/drawing/2010/main" val="0"/>
                </a:ext>
              </a:extLst>
            </a:blip>
            <a:srcRect l="1849" t="11950" r="18630" b="14293"/>
            <a:stretch/>
          </p:blipFill>
          <p:spPr>
            <a:xfrm>
              <a:off x="503520" y="1299786"/>
              <a:ext cx="9695146" cy="5058177"/>
            </a:xfrm>
            <a:prstGeom prst="rect">
              <a:avLst/>
            </a:prstGeom>
          </p:spPr>
        </p:pic>
      </p:grpSp>
      <p:sp>
        <p:nvSpPr>
          <p:cNvPr id="27" name="Rectangle 26">
            <a:extLst>
              <a:ext uri="{FF2B5EF4-FFF2-40B4-BE49-F238E27FC236}">
                <a16:creationId xmlns:a16="http://schemas.microsoft.com/office/drawing/2014/main" id="{1263AAA5-E307-457F-B011-CD1DE112BDEE}"/>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AB12F86-4376-4314-89B7-6BBCE301E896}"/>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107A73-2038-46DC-BAD3-D8BC94EBF8E1}"/>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E5D8A86-5BEA-4089-8166-03CB313D7816}"/>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C82F0F8-9BC2-40F8-83C1-A86CE59EFE3F}"/>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157F579-0870-4605-AE58-F4B8238E079C}"/>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943FECD-33CD-4403-BC96-A4B984854182}"/>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46" name="Rectangle 45">
            <a:extLst>
              <a:ext uri="{FF2B5EF4-FFF2-40B4-BE49-F238E27FC236}">
                <a16:creationId xmlns:a16="http://schemas.microsoft.com/office/drawing/2014/main" id="{3692619D-B1C3-4F06-8207-CE7AA3872B9C}"/>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47" name="Rectangle 46">
            <a:extLst>
              <a:ext uri="{FF2B5EF4-FFF2-40B4-BE49-F238E27FC236}">
                <a16:creationId xmlns:a16="http://schemas.microsoft.com/office/drawing/2014/main" id="{019449C2-B735-4255-8E84-D65871568A08}"/>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8" name="Rectangle 47">
            <a:extLst>
              <a:ext uri="{FF2B5EF4-FFF2-40B4-BE49-F238E27FC236}">
                <a16:creationId xmlns:a16="http://schemas.microsoft.com/office/drawing/2014/main" id="{740D88E2-4192-4B69-94EB-F3A1BB4D086D}"/>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49" name="Rectangle 48">
            <a:extLst>
              <a:ext uri="{FF2B5EF4-FFF2-40B4-BE49-F238E27FC236}">
                <a16:creationId xmlns:a16="http://schemas.microsoft.com/office/drawing/2014/main" id="{E3C29EFB-9EA6-45C6-B0D5-14B22F7EFCAA}"/>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50" name="Rectangle 49">
            <a:extLst>
              <a:ext uri="{FF2B5EF4-FFF2-40B4-BE49-F238E27FC236}">
                <a16:creationId xmlns:a16="http://schemas.microsoft.com/office/drawing/2014/main" id="{70773770-473F-44C9-81F4-500339AECD94}"/>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Tree>
    <p:extLst>
      <p:ext uri="{BB962C8B-B14F-4D97-AF65-F5344CB8AC3E}">
        <p14:creationId xmlns:p14="http://schemas.microsoft.com/office/powerpoint/2010/main" val="1420684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28573" y="1206766"/>
            <a:ext cx="9810228" cy="5151197"/>
            <a:chOff x="528573" y="1206766"/>
            <a:chExt cx="9810228" cy="515119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8" name="Picture 37"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pic>
          <p:nvPicPr>
            <p:cNvPr id="39" name="Picture 38" descr="A close up of a map&#10;&#10;Description automatically generated">
              <a:extLst>
                <a:ext uri="{FF2B5EF4-FFF2-40B4-BE49-F238E27FC236}">
                  <a16:creationId xmlns:a16="http://schemas.microsoft.com/office/drawing/2014/main" id="{40AEB2D2-207C-40BD-A5A2-1568DDBD544C}"/>
                </a:ext>
              </a:extLst>
            </p:cNvPr>
            <p:cNvPicPr>
              <a:picLocks noChangeAspect="1"/>
            </p:cNvPicPr>
            <p:nvPr/>
          </p:nvPicPr>
          <p:blipFill rotWithShape="1">
            <a:blip r:embed="rId8">
              <a:extLst>
                <a:ext uri="{28A0092B-C50C-407E-A947-70E740481C1C}">
                  <a14:useLocalDpi xmlns:a14="http://schemas.microsoft.com/office/drawing/2010/main" val="0"/>
                </a:ext>
              </a:extLst>
            </a:blip>
            <a:srcRect l="2774" t="11950" r="18527" b="14294"/>
            <a:stretch/>
          </p:blipFill>
          <p:spPr>
            <a:xfrm>
              <a:off x="616254" y="1299786"/>
              <a:ext cx="9594937" cy="5058177"/>
            </a:xfrm>
            <a:prstGeom prst="rect">
              <a:avLst/>
            </a:prstGeom>
          </p:spPr>
        </p:pic>
      </p:grpSp>
      <p:sp>
        <p:nvSpPr>
          <p:cNvPr id="20" name="Rectangle 19">
            <a:extLst>
              <a:ext uri="{FF2B5EF4-FFF2-40B4-BE49-F238E27FC236}">
                <a16:creationId xmlns:a16="http://schemas.microsoft.com/office/drawing/2014/main" id="{63CB8578-7994-41E6-9BBE-E6BF90A46212}"/>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A17A2E-E0D7-4CF4-B643-1A22B4A34F28}"/>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9D2AC9C-81F0-4DAF-808C-C3435B5CC1EB}"/>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EAD5E8-48F8-497D-B7BA-710F29273041}"/>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AB256E2-A22A-4735-9F01-68E42B3F3039}"/>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536ED0B-866C-4F32-9512-FEE7B56FF950}"/>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EFDAAB2-CCB8-4D16-A2A2-DE4CE085ACD9}"/>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29" name="Rectangle 28">
            <a:extLst>
              <a:ext uri="{FF2B5EF4-FFF2-40B4-BE49-F238E27FC236}">
                <a16:creationId xmlns:a16="http://schemas.microsoft.com/office/drawing/2014/main" id="{F61620BC-3A14-4533-893D-C25BA959980D}"/>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30" name="Rectangle 29">
            <a:extLst>
              <a:ext uri="{FF2B5EF4-FFF2-40B4-BE49-F238E27FC236}">
                <a16:creationId xmlns:a16="http://schemas.microsoft.com/office/drawing/2014/main" id="{06D05BB0-7BEA-4F79-9349-9FA4FDDAB12A}"/>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31" name="Rectangle 30">
            <a:extLst>
              <a:ext uri="{FF2B5EF4-FFF2-40B4-BE49-F238E27FC236}">
                <a16:creationId xmlns:a16="http://schemas.microsoft.com/office/drawing/2014/main" id="{CA3B8DF6-FD72-4D7D-9D4B-FEF11028F183}"/>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40" name="Rectangle 39">
            <a:extLst>
              <a:ext uri="{FF2B5EF4-FFF2-40B4-BE49-F238E27FC236}">
                <a16:creationId xmlns:a16="http://schemas.microsoft.com/office/drawing/2014/main" id="{CB295DFF-219B-4364-AC84-50F355056FD9}"/>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49" name="Rectangle 48">
            <a:extLst>
              <a:ext uri="{FF2B5EF4-FFF2-40B4-BE49-F238E27FC236}">
                <a16:creationId xmlns:a16="http://schemas.microsoft.com/office/drawing/2014/main" id="{7BC661CB-B891-413E-BDFB-ADA217616642}"/>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Tree>
    <p:extLst>
      <p:ext uri="{BB962C8B-B14F-4D97-AF65-F5344CB8AC3E}">
        <p14:creationId xmlns:p14="http://schemas.microsoft.com/office/powerpoint/2010/main" val="4120178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28573" y="1206766"/>
            <a:ext cx="9810228" cy="5151197"/>
            <a:chOff x="528573" y="1206766"/>
            <a:chExt cx="9810228" cy="515119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pic>
          <p:nvPicPr>
            <p:cNvPr id="38" name="Picture 37" descr="A close up of a map&#10;&#10;Description automatically generated">
              <a:extLst>
                <a:ext uri="{FF2B5EF4-FFF2-40B4-BE49-F238E27FC236}">
                  <a16:creationId xmlns:a16="http://schemas.microsoft.com/office/drawing/2014/main" id="{B993E8BC-305C-4503-99F6-1A78345AC2A7}"/>
                </a:ext>
              </a:extLst>
            </p:cNvPr>
            <p:cNvPicPr>
              <a:picLocks noChangeAspect="1"/>
            </p:cNvPicPr>
            <p:nvPr/>
          </p:nvPicPr>
          <p:blipFill rotWithShape="1">
            <a:blip r:embed="rId7">
              <a:extLst>
                <a:ext uri="{28A0092B-C50C-407E-A947-70E740481C1C}">
                  <a14:useLocalDpi xmlns:a14="http://schemas.microsoft.com/office/drawing/2010/main" val="0"/>
                </a:ext>
              </a:extLst>
            </a:blip>
            <a:srcRect l="2671" t="11950" r="18425" b="14294"/>
            <a:stretch/>
          </p:blipFill>
          <p:spPr>
            <a:xfrm>
              <a:off x="603728" y="1299786"/>
              <a:ext cx="9619989" cy="5058177"/>
            </a:xfrm>
            <a:prstGeom prst="rect">
              <a:avLst/>
            </a:prstGeom>
          </p:spPr>
        </p:pic>
      </p:grpSp>
      <p:sp>
        <p:nvSpPr>
          <p:cNvPr id="20" name="Rectangle 19">
            <a:extLst>
              <a:ext uri="{FF2B5EF4-FFF2-40B4-BE49-F238E27FC236}">
                <a16:creationId xmlns:a16="http://schemas.microsoft.com/office/drawing/2014/main" id="{D101A092-4A2B-4ED3-9D69-8001B9B6E79D}"/>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B7F482F-B6CA-4A30-A941-40EB34CBA875}"/>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58CF4DE-1760-407A-837F-5DC128E77EC2}"/>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7CF911D-5BC0-463B-B301-325862095B8E}"/>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C0F7BA3-5840-40CD-A3A6-D70506A41588}"/>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3386146-745C-49B1-9BA9-281F3B820226}"/>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D8D62D3-CA93-4385-AD9B-3FFD8251DAE7}"/>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44" name="Rectangle 43">
            <a:extLst>
              <a:ext uri="{FF2B5EF4-FFF2-40B4-BE49-F238E27FC236}">
                <a16:creationId xmlns:a16="http://schemas.microsoft.com/office/drawing/2014/main" id="{721CF298-D5EF-4EA7-90A1-BACA3BF91A91}"/>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45" name="Rectangle 44">
            <a:extLst>
              <a:ext uri="{FF2B5EF4-FFF2-40B4-BE49-F238E27FC236}">
                <a16:creationId xmlns:a16="http://schemas.microsoft.com/office/drawing/2014/main" id="{40576922-7059-4456-BA09-8AD049A29C2F}"/>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6" name="Rectangle 45">
            <a:extLst>
              <a:ext uri="{FF2B5EF4-FFF2-40B4-BE49-F238E27FC236}">
                <a16:creationId xmlns:a16="http://schemas.microsoft.com/office/drawing/2014/main" id="{CEEF8447-3B14-47CA-8286-55F9598E5BA9}"/>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47" name="Rectangle 46">
            <a:extLst>
              <a:ext uri="{FF2B5EF4-FFF2-40B4-BE49-F238E27FC236}">
                <a16:creationId xmlns:a16="http://schemas.microsoft.com/office/drawing/2014/main" id="{6A11F08C-EE36-423D-A74E-0AE392CA677A}"/>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48" name="Rectangle 47">
            <a:extLst>
              <a:ext uri="{FF2B5EF4-FFF2-40B4-BE49-F238E27FC236}">
                <a16:creationId xmlns:a16="http://schemas.microsoft.com/office/drawing/2014/main" id="{5B987716-48EC-4888-A551-700D43F27D12}"/>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49" name="Rectangle 48">
            <a:extLst>
              <a:ext uri="{FF2B5EF4-FFF2-40B4-BE49-F238E27FC236}">
                <a16:creationId xmlns:a16="http://schemas.microsoft.com/office/drawing/2014/main" id="{CDD9FC5F-F3B2-48DF-910C-EFFA9D4328F2}"/>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1FFF4BC-4F45-41FF-B676-52316E5B908C}"/>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solidFill>
                  <a:schemeClr val="bg1"/>
                </a:solidFill>
              </a:rPr>
              <a:t>SMPSO</a:t>
            </a:r>
          </a:p>
        </p:txBody>
      </p:sp>
    </p:spTree>
    <p:extLst>
      <p:ext uri="{BB962C8B-B14F-4D97-AF65-F5344CB8AC3E}">
        <p14:creationId xmlns:p14="http://schemas.microsoft.com/office/powerpoint/2010/main" val="1977279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0655454"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2" name="Picture 8" descr="Resultado de imagem para png problem icon">
            <a:extLst>
              <a:ext uri="{FF2B5EF4-FFF2-40B4-BE49-F238E27FC236}">
                <a16:creationId xmlns:a16="http://schemas.microsoft.com/office/drawing/2014/main" id="{740D5A96-47C3-4ADD-9F14-17933EFA9E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129"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spTree>
    <p:extLst>
      <p:ext uri="{BB962C8B-B14F-4D97-AF65-F5344CB8AC3E}">
        <p14:creationId xmlns:p14="http://schemas.microsoft.com/office/powerpoint/2010/main" val="35122439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28573" y="1206766"/>
            <a:ext cx="9810228" cy="5151197"/>
            <a:chOff x="528573" y="1206766"/>
            <a:chExt cx="9810228" cy="515119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pic>
          <p:nvPicPr>
            <p:cNvPr id="37" name="Picture 36" descr="A close up of a map&#10;&#10;Description automatically generated">
              <a:extLst>
                <a:ext uri="{FF2B5EF4-FFF2-40B4-BE49-F238E27FC236}">
                  <a16:creationId xmlns:a16="http://schemas.microsoft.com/office/drawing/2014/main" id="{40B40082-5CF8-4F4C-99A8-4E450AFFF5D0}"/>
                </a:ext>
              </a:extLst>
            </p:cNvPr>
            <p:cNvPicPr>
              <a:picLocks noChangeAspect="1"/>
            </p:cNvPicPr>
            <p:nvPr/>
          </p:nvPicPr>
          <p:blipFill rotWithShape="1">
            <a:blip r:embed="rId6">
              <a:extLst>
                <a:ext uri="{28A0092B-C50C-407E-A947-70E740481C1C}">
                  <a14:useLocalDpi xmlns:a14="http://schemas.microsoft.com/office/drawing/2010/main" val="0"/>
                </a:ext>
              </a:extLst>
            </a:blip>
            <a:srcRect l="2260" t="10593" r="18425" b="14294"/>
            <a:stretch/>
          </p:blipFill>
          <p:spPr>
            <a:xfrm>
              <a:off x="553624" y="1206766"/>
              <a:ext cx="9670093" cy="5151197"/>
            </a:xfrm>
            <a:prstGeom prst="rect">
              <a:avLst/>
            </a:prstGeom>
          </p:spPr>
        </p:pic>
      </p:grpSp>
      <p:sp>
        <p:nvSpPr>
          <p:cNvPr id="19" name="Rectangle 18">
            <a:extLst>
              <a:ext uri="{FF2B5EF4-FFF2-40B4-BE49-F238E27FC236}">
                <a16:creationId xmlns:a16="http://schemas.microsoft.com/office/drawing/2014/main" id="{B0B8E7C9-4CEC-4058-B70B-85FE44332137}"/>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C85D0F-F5B3-4CF3-B872-7121AC4C6B1B}"/>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5AA7D58-2318-4DB8-87D6-269358DB0FC0}"/>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A6AD790-FBB4-4122-BC58-80C42079FCFE}"/>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362EBE-F9A5-4F8F-BCF5-72CC6643CB02}"/>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B1169BA-DC15-47C5-A7CF-3C71150FDC34}"/>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C9499B-279B-4F5C-BC8C-8BD4D4742517}"/>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28" name="Rectangle 27">
            <a:extLst>
              <a:ext uri="{FF2B5EF4-FFF2-40B4-BE49-F238E27FC236}">
                <a16:creationId xmlns:a16="http://schemas.microsoft.com/office/drawing/2014/main" id="{56BB47E6-CC6D-4D7C-B4AE-7D9637497BBE}"/>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29" name="Rectangle 28">
            <a:extLst>
              <a:ext uri="{FF2B5EF4-FFF2-40B4-BE49-F238E27FC236}">
                <a16:creationId xmlns:a16="http://schemas.microsoft.com/office/drawing/2014/main" id="{7E191C81-9060-439F-8508-7D6E92B45686}"/>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30" name="Rectangle 29">
            <a:extLst>
              <a:ext uri="{FF2B5EF4-FFF2-40B4-BE49-F238E27FC236}">
                <a16:creationId xmlns:a16="http://schemas.microsoft.com/office/drawing/2014/main" id="{A5FEB166-5601-475B-8C7C-1359F2E1E3A6}"/>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31" name="Rectangle 30">
            <a:extLst>
              <a:ext uri="{FF2B5EF4-FFF2-40B4-BE49-F238E27FC236}">
                <a16:creationId xmlns:a16="http://schemas.microsoft.com/office/drawing/2014/main" id="{56BE7854-5786-4A0B-BD85-EC19FB9D85F2}"/>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38" name="Rectangle 37">
            <a:extLst>
              <a:ext uri="{FF2B5EF4-FFF2-40B4-BE49-F238E27FC236}">
                <a16:creationId xmlns:a16="http://schemas.microsoft.com/office/drawing/2014/main" id="{117315DC-0EB5-4CE6-9979-E947D75FA857}"/>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48" name="Rectangle 47">
            <a:extLst>
              <a:ext uri="{FF2B5EF4-FFF2-40B4-BE49-F238E27FC236}">
                <a16:creationId xmlns:a16="http://schemas.microsoft.com/office/drawing/2014/main" id="{EB6210DE-8A8A-4F32-B9AF-7A07AA99F060}"/>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74B9967-8E15-4AC3-AE23-C55B66F40FA9}"/>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solidFill>
                  <a:schemeClr val="bg1"/>
                </a:solidFill>
              </a:rPr>
              <a:t>SMPSO</a:t>
            </a:r>
          </a:p>
        </p:txBody>
      </p:sp>
    </p:spTree>
    <p:extLst>
      <p:ext uri="{BB962C8B-B14F-4D97-AF65-F5344CB8AC3E}">
        <p14:creationId xmlns:p14="http://schemas.microsoft.com/office/powerpoint/2010/main" val="838312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grpSp>
        <p:nvGrpSpPr>
          <p:cNvPr id="34" name="Group 33"/>
          <p:cNvGrpSpPr/>
          <p:nvPr/>
        </p:nvGrpSpPr>
        <p:grpSpPr>
          <a:xfrm>
            <a:off x="528573" y="1299786"/>
            <a:ext cx="9810228" cy="5058177"/>
            <a:chOff x="528573" y="1299786"/>
            <a:chExt cx="9810228" cy="5058177"/>
          </a:xfrm>
        </p:grpSpPr>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pic>
          <p:nvPicPr>
            <p:cNvPr id="36" name="Picture 35" descr="A screen shot of a map&#10;&#10;Description automatically generated">
              <a:extLst>
                <a:ext uri="{FF2B5EF4-FFF2-40B4-BE49-F238E27FC236}">
                  <a16:creationId xmlns:a16="http://schemas.microsoft.com/office/drawing/2014/main" id="{A16DAF2E-2BA6-4DF2-8EA6-0EB40C4ADD7D}"/>
                </a:ext>
              </a:extLst>
            </p:cNvPr>
            <p:cNvPicPr>
              <a:picLocks noChangeAspect="1"/>
            </p:cNvPicPr>
            <p:nvPr/>
          </p:nvPicPr>
          <p:blipFill rotWithShape="1">
            <a:blip r:embed="rId5">
              <a:extLst>
                <a:ext uri="{28A0092B-C50C-407E-A947-70E740481C1C}">
                  <a14:useLocalDpi xmlns:a14="http://schemas.microsoft.com/office/drawing/2010/main" val="0"/>
                </a:ext>
              </a:extLst>
            </a:blip>
            <a:srcRect l="2569" t="11950" r="18887" b="14294"/>
            <a:stretch/>
          </p:blipFill>
          <p:spPr>
            <a:xfrm>
              <a:off x="591203" y="1299786"/>
              <a:ext cx="9576148" cy="5058177"/>
            </a:xfrm>
            <a:prstGeom prst="rect">
              <a:avLst/>
            </a:prstGeom>
          </p:spPr>
        </p:pic>
      </p:grpSp>
      <p:sp>
        <p:nvSpPr>
          <p:cNvPr id="19" name="Rectangle 18">
            <a:extLst>
              <a:ext uri="{FF2B5EF4-FFF2-40B4-BE49-F238E27FC236}">
                <a16:creationId xmlns:a16="http://schemas.microsoft.com/office/drawing/2014/main" id="{DA1B8A19-088F-4CFF-A1B7-00E5C184BED7}"/>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95CE05D-7FBE-4AF6-AD75-CF097CE3D0C3}"/>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FE4C635-F76D-4748-B857-74605048B430}"/>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48EF6C-654F-4F23-889F-3B021D401417}"/>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9C54FF-80D0-4757-9991-6D7853EDC5F3}"/>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AF372D1-EE4B-4672-A870-5F28956BD2BD}"/>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7AEF298-F79F-46BC-896C-BABDA5C99179}"/>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42" name="Rectangle 41">
            <a:extLst>
              <a:ext uri="{FF2B5EF4-FFF2-40B4-BE49-F238E27FC236}">
                <a16:creationId xmlns:a16="http://schemas.microsoft.com/office/drawing/2014/main" id="{1E5A959C-BB40-4E4C-8698-FDB4A6AB7AEC}"/>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43" name="Rectangle 42">
            <a:extLst>
              <a:ext uri="{FF2B5EF4-FFF2-40B4-BE49-F238E27FC236}">
                <a16:creationId xmlns:a16="http://schemas.microsoft.com/office/drawing/2014/main" id="{A2628A68-4735-4436-8957-FAF9F1A4A289}"/>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4" name="Rectangle 43">
            <a:extLst>
              <a:ext uri="{FF2B5EF4-FFF2-40B4-BE49-F238E27FC236}">
                <a16:creationId xmlns:a16="http://schemas.microsoft.com/office/drawing/2014/main" id="{6F29DD11-EC57-494C-922A-7364C3016DA1}"/>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45" name="Rectangle 44">
            <a:extLst>
              <a:ext uri="{FF2B5EF4-FFF2-40B4-BE49-F238E27FC236}">
                <a16:creationId xmlns:a16="http://schemas.microsoft.com/office/drawing/2014/main" id="{163B68C0-6BFB-4AF9-9EE5-9EAB9AD97C6F}"/>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46" name="Rectangle 45">
            <a:extLst>
              <a:ext uri="{FF2B5EF4-FFF2-40B4-BE49-F238E27FC236}">
                <a16:creationId xmlns:a16="http://schemas.microsoft.com/office/drawing/2014/main" id="{2BCA1BA8-D5A7-4936-9CE0-569BCF17C757}"/>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47" name="Rectangle 46">
            <a:extLst>
              <a:ext uri="{FF2B5EF4-FFF2-40B4-BE49-F238E27FC236}">
                <a16:creationId xmlns:a16="http://schemas.microsoft.com/office/drawing/2014/main" id="{64429C2C-2E58-4A01-BB68-738DD08EB59B}"/>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241CBED-1971-4D5E-BF98-C55BFAAAAE90}"/>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AE60541-7964-46F5-9445-C124925D5AB8}"/>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2254499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35" name="Picture 34" descr="A close up of a map&#10;&#10;Description automatically generated">
            <a:extLst>
              <a:ext uri="{FF2B5EF4-FFF2-40B4-BE49-F238E27FC236}">
                <a16:creationId xmlns:a16="http://schemas.microsoft.com/office/drawing/2014/main" id="{FDF103B1-D063-490C-B061-6C65A4446DF2}"/>
              </a:ext>
            </a:extLst>
          </p:cNvPr>
          <p:cNvPicPr>
            <a:picLocks noChangeAspect="1"/>
          </p:cNvPicPr>
          <p:nvPr/>
        </p:nvPicPr>
        <p:blipFill rotWithShape="1">
          <a:blip r:embed="rId4">
            <a:extLst>
              <a:ext uri="{28A0092B-C50C-407E-A947-70E740481C1C}">
                <a14:useLocalDpi xmlns:a14="http://schemas.microsoft.com/office/drawing/2010/main" val="0"/>
              </a:ext>
            </a:extLst>
          </a:blip>
          <a:srcRect l="2055" t="11949" r="17481" b="14294"/>
          <a:stretch/>
        </p:blipFill>
        <p:spPr>
          <a:xfrm>
            <a:off x="528573" y="1299786"/>
            <a:ext cx="9810228" cy="5058177"/>
          </a:xfrm>
          <a:prstGeom prst="rect">
            <a:avLst/>
          </a:prstGeom>
        </p:spPr>
      </p:pic>
      <p:sp>
        <p:nvSpPr>
          <p:cNvPr id="17" name="Rectangle 16">
            <a:extLst>
              <a:ext uri="{FF2B5EF4-FFF2-40B4-BE49-F238E27FC236}">
                <a16:creationId xmlns:a16="http://schemas.microsoft.com/office/drawing/2014/main" id="{4AF441EF-01B0-4937-9995-99D053B889F0}"/>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5B07349-4988-44C5-BE26-3738E6EC58B8}"/>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0DD4C09-DC09-42FE-B7F8-C58FE73F75C1}"/>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C549B94-710D-4DE8-A556-A739076C611E}"/>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3F4CD72-42C0-4968-8DE3-B8473DFE32C8}"/>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46DF917-68A3-4E02-BBFF-FE3022CA455A}"/>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8247851-2DA3-445D-BBBC-7788BAEFFA05}"/>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38" name="Rectangle 37">
            <a:extLst>
              <a:ext uri="{FF2B5EF4-FFF2-40B4-BE49-F238E27FC236}">
                <a16:creationId xmlns:a16="http://schemas.microsoft.com/office/drawing/2014/main" id="{A61432AB-D942-41D6-97C6-D59C441F312B}"/>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39" name="Rectangle 38">
            <a:extLst>
              <a:ext uri="{FF2B5EF4-FFF2-40B4-BE49-F238E27FC236}">
                <a16:creationId xmlns:a16="http://schemas.microsoft.com/office/drawing/2014/main" id="{9F979B3C-7978-434A-B257-79C61B24B8FC}"/>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0" name="Rectangle 39">
            <a:extLst>
              <a:ext uri="{FF2B5EF4-FFF2-40B4-BE49-F238E27FC236}">
                <a16:creationId xmlns:a16="http://schemas.microsoft.com/office/drawing/2014/main" id="{6D6EC553-2F5F-4840-918A-131864486E0E}"/>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41" name="Rectangle 40">
            <a:extLst>
              <a:ext uri="{FF2B5EF4-FFF2-40B4-BE49-F238E27FC236}">
                <a16:creationId xmlns:a16="http://schemas.microsoft.com/office/drawing/2014/main" id="{5A27DE8E-04BA-4842-B310-313D2C3C41EB}"/>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42" name="Rectangle 41">
            <a:extLst>
              <a:ext uri="{FF2B5EF4-FFF2-40B4-BE49-F238E27FC236}">
                <a16:creationId xmlns:a16="http://schemas.microsoft.com/office/drawing/2014/main" id="{402EE9CD-1E95-4A2C-94C4-8A66CA0420E9}"/>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43" name="Rectangle 42">
            <a:extLst>
              <a:ext uri="{FF2B5EF4-FFF2-40B4-BE49-F238E27FC236}">
                <a16:creationId xmlns:a16="http://schemas.microsoft.com/office/drawing/2014/main" id="{BD7E5A0E-54FE-4D8E-8B70-0502A9A14E2A}"/>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C0AC753-8B75-4E0D-8DD3-629C2EEA9A7F}"/>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78C2F9E-78D4-456E-BFFE-8C6EA59850AB}"/>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1936280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4">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sp>
        <p:nvSpPr>
          <p:cNvPr id="17" name="Rectangle 16">
            <a:extLst>
              <a:ext uri="{FF2B5EF4-FFF2-40B4-BE49-F238E27FC236}">
                <a16:creationId xmlns:a16="http://schemas.microsoft.com/office/drawing/2014/main" id="{E800D3ED-1B2D-4229-A46C-992971BB1696}"/>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5830742-EAE7-49F2-9AB0-41B01463A1EC}"/>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48AFCF3-22C5-488D-952F-0BD3452D904C}"/>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CB430ED-732B-454D-81FF-DA397D93ACC3}"/>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75205E0-E464-45EA-AD8D-640A5DF07633}"/>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411C5CD-2264-4D9E-A899-6478F3F48521}"/>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9FE7AD-A972-4FE6-AABF-AB5486A1762D}"/>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38" name="Rectangle 37">
            <a:extLst>
              <a:ext uri="{FF2B5EF4-FFF2-40B4-BE49-F238E27FC236}">
                <a16:creationId xmlns:a16="http://schemas.microsoft.com/office/drawing/2014/main" id="{123ABF41-655A-44D4-81CF-D2CCC32FA299}"/>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39" name="Rectangle 38">
            <a:extLst>
              <a:ext uri="{FF2B5EF4-FFF2-40B4-BE49-F238E27FC236}">
                <a16:creationId xmlns:a16="http://schemas.microsoft.com/office/drawing/2014/main" id="{F623F85F-0A24-4896-B8F1-F425E5FED8FC}"/>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0" name="Rectangle 39">
            <a:extLst>
              <a:ext uri="{FF2B5EF4-FFF2-40B4-BE49-F238E27FC236}">
                <a16:creationId xmlns:a16="http://schemas.microsoft.com/office/drawing/2014/main" id="{4130CC89-16AE-4E0E-A4ED-92849F8884EE}"/>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41" name="Rectangle 40">
            <a:extLst>
              <a:ext uri="{FF2B5EF4-FFF2-40B4-BE49-F238E27FC236}">
                <a16:creationId xmlns:a16="http://schemas.microsoft.com/office/drawing/2014/main" id="{95132789-F696-4BFA-AB01-517F1BD129CD}"/>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42" name="Rectangle 41">
            <a:extLst>
              <a:ext uri="{FF2B5EF4-FFF2-40B4-BE49-F238E27FC236}">
                <a16:creationId xmlns:a16="http://schemas.microsoft.com/office/drawing/2014/main" id="{B034BE1A-5DD1-4FA2-A77C-455F1F442693}"/>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43" name="Rectangle 42">
            <a:extLst>
              <a:ext uri="{FF2B5EF4-FFF2-40B4-BE49-F238E27FC236}">
                <a16:creationId xmlns:a16="http://schemas.microsoft.com/office/drawing/2014/main" id="{536835B7-F9AA-4A4C-AA23-D0410E3734C2}"/>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C1EA3D1-77B2-4CC9-B81E-46D3AD07A78C}"/>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F94D45F-E7E5-438E-8837-53532F2534AD}"/>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33004316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6" name="Rectangle 5">
            <a:extLst>
              <a:ext uri="{FF2B5EF4-FFF2-40B4-BE49-F238E27FC236}">
                <a16:creationId xmlns:a16="http://schemas.microsoft.com/office/drawing/2014/main" id="{311395AF-1E42-4D6A-9BFD-E329C039347C}"/>
              </a:ext>
            </a:extLst>
          </p:cNvPr>
          <p:cNvSpPr/>
          <p:nvPr/>
        </p:nvSpPr>
        <p:spPr>
          <a:xfrm>
            <a:off x="899887" y="1241730"/>
            <a:ext cx="9310896" cy="47347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5"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47" name="Picture 4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435" y="-165316"/>
            <a:ext cx="9169309" cy="4775883"/>
          </a:xfrm>
          <a:prstGeom prst="rect">
            <a:avLst/>
          </a:prstGeom>
        </p:spPr>
      </p:pic>
      <p:sp>
        <p:nvSpPr>
          <p:cNvPr id="49" name="Oval 48"/>
          <p:cNvSpPr/>
          <p:nvPr/>
        </p:nvSpPr>
        <p:spPr>
          <a:xfrm>
            <a:off x="899887" y="1416051"/>
            <a:ext cx="153158" cy="153158"/>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5588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6" name="Rectangle 5">
            <a:extLst>
              <a:ext uri="{FF2B5EF4-FFF2-40B4-BE49-F238E27FC236}">
                <a16:creationId xmlns:a16="http://schemas.microsoft.com/office/drawing/2014/main" id="{311395AF-1E42-4D6A-9BFD-E329C039347C}"/>
              </a:ext>
            </a:extLst>
          </p:cNvPr>
          <p:cNvSpPr/>
          <p:nvPr/>
        </p:nvSpPr>
        <p:spPr>
          <a:xfrm>
            <a:off x="899887" y="1241730"/>
            <a:ext cx="9310896" cy="47347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5"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14" name="Picture 1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435" y="-165316"/>
            <a:ext cx="9169309" cy="4775883"/>
          </a:xfrm>
          <a:prstGeom prst="rect">
            <a:avLst/>
          </a:prstGeom>
        </p:spPr>
      </p:pic>
      <p:sp>
        <p:nvSpPr>
          <p:cNvPr id="8" name="Oval 7"/>
          <p:cNvSpPr/>
          <p:nvPr/>
        </p:nvSpPr>
        <p:spPr>
          <a:xfrm>
            <a:off x="3305400" y="3641298"/>
            <a:ext cx="153158" cy="153158"/>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718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6" name="Rectangle 5">
            <a:extLst>
              <a:ext uri="{FF2B5EF4-FFF2-40B4-BE49-F238E27FC236}">
                <a16:creationId xmlns:a16="http://schemas.microsoft.com/office/drawing/2014/main" id="{311395AF-1E42-4D6A-9BFD-E329C039347C}"/>
              </a:ext>
            </a:extLst>
          </p:cNvPr>
          <p:cNvSpPr/>
          <p:nvPr/>
        </p:nvSpPr>
        <p:spPr>
          <a:xfrm>
            <a:off x="899887" y="1241730"/>
            <a:ext cx="9310896" cy="47347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5"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14" name="Picture 1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435" y="-165316"/>
            <a:ext cx="9169309" cy="4775883"/>
          </a:xfrm>
          <a:prstGeom prst="rect">
            <a:avLst/>
          </a:prstGeom>
        </p:spPr>
      </p:pic>
      <p:sp>
        <p:nvSpPr>
          <p:cNvPr id="8" name="Oval 7"/>
          <p:cNvSpPr/>
          <p:nvPr/>
        </p:nvSpPr>
        <p:spPr>
          <a:xfrm>
            <a:off x="3899456" y="3624915"/>
            <a:ext cx="153158" cy="153158"/>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836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6" name="Rectangle 5">
            <a:extLst>
              <a:ext uri="{FF2B5EF4-FFF2-40B4-BE49-F238E27FC236}">
                <a16:creationId xmlns:a16="http://schemas.microsoft.com/office/drawing/2014/main" id="{311395AF-1E42-4D6A-9BFD-E329C039347C}"/>
              </a:ext>
            </a:extLst>
          </p:cNvPr>
          <p:cNvSpPr/>
          <p:nvPr/>
        </p:nvSpPr>
        <p:spPr>
          <a:xfrm>
            <a:off x="899887" y="1241730"/>
            <a:ext cx="9310896" cy="47347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5"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14" name="Picture 1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435" y="-165316"/>
            <a:ext cx="9169309" cy="4775883"/>
          </a:xfrm>
          <a:prstGeom prst="rect">
            <a:avLst/>
          </a:prstGeom>
        </p:spPr>
      </p:pic>
      <p:sp>
        <p:nvSpPr>
          <p:cNvPr id="9" name="Oval 8"/>
          <p:cNvSpPr/>
          <p:nvPr/>
        </p:nvSpPr>
        <p:spPr>
          <a:xfrm>
            <a:off x="4601937" y="3828873"/>
            <a:ext cx="153158" cy="153158"/>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635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6" name="Rectangle 5">
            <a:extLst>
              <a:ext uri="{FF2B5EF4-FFF2-40B4-BE49-F238E27FC236}">
                <a16:creationId xmlns:a16="http://schemas.microsoft.com/office/drawing/2014/main" id="{311395AF-1E42-4D6A-9BFD-E329C039347C}"/>
              </a:ext>
            </a:extLst>
          </p:cNvPr>
          <p:cNvSpPr/>
          <p:nvPr/>
        </p:nvSpPr>
        <p:spPr>
          <a:xfrm>
            <a:off x="899887" y="1241730"/>
            <a:ext cx="9310896" cy="47347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5"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14" name="Picture 1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435" y="-165316"/>
            <a:ext cx="9169309" cy="4775883"/>
          </a:xfrm>
          <a:prstGeom prst="rect">
            <a:avLst/>
          </a:prstGeom>
        </p:spPr>
      </p:pic>
      <p:sp>
        <p:nvSpPr>
          <p:cNvPr id="8" name="Oval 7"/>
          <p:cNvSpPr/>
          <p:nvPr/>
        </p:nvSpPr>
        <p:spPr>
          <a:xfrm>
            <a:off x="5045357" y="5216955"/>
            <a:ext cx="153158" cy="153158"/>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5875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6" name="Rectangle 5">
            <a:extLst>
              <a:ext uri="{FF2B5EF4-FFF2-40B4-BE49-F238E27FC236}">
                <a16:creationId xmlns:a16="http://schemas.microsoft.com/office/drawing/2014/main" id="{311395AF-1E42-4D6A-9BFD-E329C039347C}"/>
              </a:ext>
            </a:extLst>
          </p:cNvPr>
          <p:cNvSpPr/>
          <p:nvPr/>
        </p:nvSpPr>
        <p:spPr>
          <a:xfrm>
            <a:off x="899887" y="1241730"/>
            <a:ext cx="9310896" cy="47347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5"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435" y="-165316"/>
            <a:ext cx="9169309" cy="4775883"/>
          </a:xfrm>
          <a:prstGeom prst="rect">
            <a:avLst/>
          </a:prstGeom>
        </p:spPr>
      </p:pic>
      <p:sp>
        <p:nvSpPr>
          <p:cNvPr id="9" name="Oval 8"/>
          <p:cNvSpPr/>
          <p:nvPr/>
        </p:nvSpPr>
        <p:spPr>
          <a:xfrm>
            <a:off x="7938862" y="5407026"/>
            <a:ext cx="153158" cy="153158"/>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871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0655454"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6" name="Picture 12" descr="Imagem relacionada">
            <a:extLst>
              <a:ext uri="{FF2B5EF4-FFF2-40B4-BE49-F238E27FC236}">
                <a16:creationId xmlns:a16="http://schemas.microsoft.com/office/drawing/2014/main" id="{9E03965F-C02A-43C5-B8E6-F2E5011880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9467"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ara png problem icon">
            <a:extLst>
              <a:ext uri="{FF2B5EF4-FFF2-40B4-BE49-F238E27FC236}">
                <a16:creationId xmlns:a16="http://schemas.microsoft.com/office/drawing/2014/main" id="{740D5A96-47C3-4ADD-9F14-17933EFA9E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129"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spTree>
    <p:extLst>
      <p:ext uri="{BB962C8B-B14F-4D97-AF65-F5344CB8AC3E}">
        <p14:creationId xmlns:p14="http://schemas.microsoft.com/office/powerpoint/2010/main" val="1516872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6" name="Rectangle 5">
            <a:extLst>
              <a:ext uri="{FF2B5EF4-FFF2-40B4-BE49-F238E27FC236}">
                <a16:creationId xmlns:a16="http://schemas.microsoft.com/office/drawing/2014/main" id="{311395AF-1E42-4D6A-9BFD-E329C039347C}"/>
              </a:ext>
            </a:extLst>
          </p:cNvPr>
          <p:cNvSpPr/>
          <p:nvPr/>
        </p:nvSpPr>
        <p:spPr>
          <a:xfrm>
            <a:off x="899887" y="1241730"/>
            <a:ext cx="9310896" cy="47347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5"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435" y="-165316"/>
            <a:ext cx="9169309" cy="4775883"/>
          </a:xfrm>
          <a:prstGeom prst="rect">
            <a:avLst/>
          </a:prstGeom>
        </p:spPr>
      </p:pic>
      <p:sp>
        <p:nvSpPr>
          <p:cNvPr id="9" name="Oval 8"/>
          <p:cNvSpPr/>
          <p:nvPr/>
        </p:nvSpPr>
        <p:spPr>
          <a:xfrm>
            <a:off x="8310337" y="5740401"/>
            <a:ext cx="153158" cy="153158"/>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807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6" name="Rectangle 5">
            <a:extLst>
              <a:ext uri="{FF2B5EF4-FFF2-40B4-BE49-F238E27FC236}">
                <a16:creationId xmlns:a16="http://schemas.microsoft.com/office/drawing/2014/main" id="{311395AF-1E42-4D6A-9BFD-E329C039347C}"/>
              </a:ext>
            </a:extLst>
          </p:cNvPr>
          <p:cNvSpPr/>
          <p:nvPr/>
        </p:nvSpPr>
        <p:spPr>
          <a:xfrm>
            <a:off x="899887" y="1241730"/>
            <a:ext cx="9310896" cy="47347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5"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435" y="-165316"/>
            <a:ext cx="9169309" cy="4775883"/>
          </a:xfrm>
          <a:prstGeom prst="rect">
            <a:avLst/>
          </a:prstGeom>
        </p:spPr>
      </p:pic>
      <p:sp>
        <p:nvSpPr>
          <p:cNvPr id="8" name="Oval 7"/>
          <p:cNvSpPr/>
          <p:nvPr/>
        </p:nvSpPr>
        <p:spPr>
          <a:xfrm>
            <a:off x="8786587" y="5840125"/>
            <a:ext cx="153158" cy="153158"/>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281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endParaRPr lang="en-GB"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40" name="Title 1">
            <a:extLst>
              <a:ext uri="{FF2B5EF4-FFF2-40B4-BE49-F238E27FC236}">
                <a16:creationId xmlns:a16="http://schemas.microsoft.com/office/drawing/2014/main" id="{F26EF2F1-7AF4-4F57-9CB4-FA7DB85089B1}"/>
              </a:ext>
            </a:extLst>
          </p:cNvPr>
          <p:cNvSpPr txBox="1">
            <a:spLocks/>
          </p:cNvSpPr>
          <p:nvPr/>
        </p:nvSpPr>
        <p:spPr>
          <a:xfrm>
            <a:off x="3566160" y="614146"/>
            <a:ext cx="7975598" cy="59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2400">
                <a:latin typeface="+mn-lt"/>
              </a:rPr>
              <a:t>Cardinality		Diversity	   Accuracy/Convergence</a:t>
            </a:r>
            <a:endParaRPr lang="en-US" sz="2400" dirty="0">
              <a:latin typeface="+mn-lt"/>
            </a:endParaRPr>
          </a:p>
        </p:txBody>
      </p:sp>
      <p:grpSp>
        <p:nvGrpSpPr>
          <p:cNvPr id="41" name="Group 40">
            <a:extLst>
              <a:ext uri="{FF2B5EF4-FFF2-40B4-BE49-F238E27FC236}">
                <a16:creationId xmlns:a16="http://schemas.microsoft.com/office/drawing/2014/main" id="{647A4E5B-8CD3-4829-BD36-A83BC10BBD1A}"/>
              </a:ext>
            </a:extLst>
          </p:cNvPr>
          <p:cNvGrpSpPr/>
          <p:nvPr/>
        </p:nvGrpSpPr>
        <p:grpSpPr>
          <a:xfrm>
            <a:off x="1041747" y="1393054"/>
            <a:ext cx="2047712" cy="4376023"/>
            <a:chOff x="-871626" y="1393053"/>
            <a:chExt cx="2047712" cy="4376023"/>
          </a:xfrm>
        </p:grpSpPr>
        <p:grpSp>
          <p:nvGrpSpPr>
            <p:cNvPr id="42" name="Group 41">
              <a:extLst>
                <a:ext uri="{FF2B5EF4-FFF2-40B4-BE49-F238E27FC236}">
                  <a16:creationId xmlns:a16="http://schemas.microsoft.com/office/drawing/2014/main" id="{6545F302-6E7C-49D8-A1AA-1A03E6B21793}"/>
                </a:ext>
              </a:extLst>
            </p:cNvPr>
            <p:cNvGrpSpPr/>
            <p:nvPr/>
          </p:nvGrpSpPr>
          <p:grpSpPr>
            <a:xfrm>
              <a:off x="-871626" y="1393053"/>
              <a:ext cx="2047712" cy="4376023"/>
              <a:chOff x="-1898977" y="1691524"/>
              <a:chExt cx="1616385" cy="3454264"/>
            </a:xfrm>
          </p:grpSpPr>
          <p:sp>
            <p:nvSpPr>
              <p:cNvPr id="44" name="Rectangle 43">
                <a:extLst>
                  <a:ext uri="{FF2B5EF4-FFF2-40B4-BE49-F238E27FC236}">
                    <a16:creationId xmlns:a16="http://schemas.microsoft.com/office/drawing/2014/main" id="{1F2DD559-D0B2-43AB-A8D7-D751BFEE7894}"/>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4DB0A46F-920E-44A7-B4CF-F84EB61F54E1}"/>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E683F429-E83E-4593-A49A-B34EFCB91065}"/>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7FF3AEA4-ACE9-4F87-BB18-83F1D95D1992}"/>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1AACC2D6-E6CE-433A-B76F-2DDCF1CECEFB}"/>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052DA926-E356-42F8-BE2C-11D9A72537EE}"/>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Rectangle 49">
                <a:extLst>
                  <a:ext uri="{FF2B5EF4-FFF2-40B4-BE49-F238E27FC236}">
                    <a16:creationId xmlns:a16="http://schemas.microsoft.com/office/drawing/2014/main" id="{415EEB91-4F15-480D-9C3A-1FB5BB6F13BF}"/>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51" name="Rectangle 50">
                <a:extLst>
                  <a:ext uri="{FF2B5EF4-FFF2-40B4-BE49-F238E27FC236}">
                    <a16:creationId xmlns:a16="http://schemas.microsoft.com/office/drawing/2014/main" id="{0D05980A-B5A5-4E58-BFB2-BACD41F7D613}"/>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52" name="Rectangle 51">
                <a:extLst>
                  <a:ext uri="{FF2B5EF4-FFF2-40B4-BE49-F238E27FC236}">
                    <a16:creationId xmlns:a16="http://schemas.microsoft.com/office/drawing/2014/main" id="{89784ACC-C83A-4120-80D5-9C82134EACF8}"/>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53" name="Rectangle 52">
                <a:extLst>
                  <a:ext uri="{FF2B5EF4-FFF2-40B4-BE49-F238E27FC236}">
                    <a16:creationId xmlns:a16="http://schemas.microsoft.com/office/drawing/2014/main" id="{47FACA78-723F-4912-A808-2D3B9C5813F3}"/>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54" name="Rectangle 53">
                <a:extLst>
                  <a:ext uri="{FF2B5EF4-FFF2-40B4-BE49-F238E27FC236}">
                    <a16:creationId xmlns:a16="http://schemas.microsoft.com/office/drawing/2014/main" id="{21115FBA-FB96-47F9-BD85-DE24D49F39C3}"/>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55" name="Rectangle 54">
                <a:extLst>
                  <a:ext uri="{FF2B5EF4-FFF2-40B4-BE49-F238E27FC236}">
                    <a16:creationId xmlns:a16="http://schemas.microsoft.com/office/drawing/2014/main" id="{5819609D-0D91-4E54-B9D2-20DF01D8A492}"/>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56" name="Rectangle 55">
                <a:extLst>
                  <a:ext uri="{FF2B5EF4-FFF2-40B4-BE49-F238E27FC236}">
                    <a16:creationId xmlns:a16="http://schemas.microsoft.com/office/drawing/2014/main" id="{FCAE40E0-E605-4E4C-B57D-EEB74F0F2F40}"/>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D7DA45FC-51A9-4411-BEF7-A91C3F236573}"/>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Rectangle 57">
                <a:extLst>
                  <a:ext uri="{FF2B5EF4-FFF2-40B4-BE49-F238E27FC236}">
                    <a16:creationId xmlns:a16="http://schemas.microsoft.com/office/drawing/2014/main" id="{08C9CDB7-7C00-40CC-BD8F-00A093FBF679}"/>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43" name="Rectangle 42">
              <a:extLst>
                <a:ext uri="{FF2B5EF4-FFF2-40B4-BE49-F238E27FC236}">
                  <a16:creationId xmlns:a16="http://schemas.microsoft.com/office/drawing/2014/main" id="{10966DA9-59F6-4E3D-AD57-D39D8C8D36AE}"/>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29127158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endParaRPr lang="en-GB" sz="2400" b="0" dirty="0">
                        <a:solidFill>
                          <a:schemeClr val="tx1">
                            <a:lumMod val="50000"/>
                            <a:lumOff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endParaRPr lang="en-GB" sz="2400" dirty="0">
                        <a:solidFill>
                          <a:schemeClr val="tx1">
                            <a:lumMod val="50000"/>
                            <a:lumOff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endParaRPr lang="en-GB" sz="2400" dirty="0">
                        <a:solidFill>
                          <a:schemeClr val="tx1">
                            <a:lumMod val="50000"/>
                            <a:lumOff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endParaRPr lang="en-GB" sz="2400" dirty="0">
                        <a:solidFill>
                          <a:schemeClr val="tx1">
                            <a:lumMod val="50000"/>
                            <a:lumOff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endParaRPr lang="en-GB" sz="2400" dirty="0">
                        <a:solidFill>
                          <a:schemeClr val="tx1">
                            <a:lumMod val="50000"/>
                            <a:lumOff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endParaRPr lang="en-GB" sz="2400" dirty="0">
                        <a:solidFill>
                          <a:schemeClr val="tx1">
                            <a:lumMod val="50000"/>
                            <a:lumOff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endParaRPr lang="en-GB" sz="2400" b="1" dirty="0">
                        <a:solidFill>
                          <a:schemeClr val="tx1">
                            <a:lumMod val="50000"/>
                            <a:lumOff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endParaRPr lang="en-GB" sz="2400" b="1" dirty="0">
                        <a:solidFill>
                          <a:schemeClr val="tx1">
                            <a:lumMod val="50000"/>
                            <a:lumOff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22" name="Title 1">
            <a:extLst>
              <a:ext uri="{FF2B5EF4-FFF2-40B4-BE49-F238E27FC236}">
                <a16:creationId xmlns:a16="http://schemas.microsoft.com/office/drawing/2014/main" id="{4D7901C9-C8C4-4FB9-AF9A-F39D4F12836F}"/>
              </a:ext>
            </a:extLst>
          </p:cNvPr>
          <p:cNvSpPr txBox="1">
            <a:spLocks/>
          </p:cNvSpPr>
          <p:nvPr/>
        </p:nvSpPr>
        <p:spPr>
          <a:xfrm>
            <a:off x="3566160" y="614146"/>
            <a:ext cx="7975598" cy="59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2400">
                <a:latin typeface="+mn-lt"/>
              </a:rPr>
              <a:t>Cardinality		Diversity	   Accuracy/Convergence</a:t>
            </a:r>
            <a:endParaRPr lang="en-US" sz="2400" dirty="0">
              <a:latin typeface="+mn-lt"/>
            </a:endParaRPr>
          </a:p>
        </p:txBody>
      </p:sp>
      <p:grpSp>
        <p:nvGrpSpPr>
          <p:cNvPr id="23" name="Group 22">
            <a:extLst>
              <a:ext uri="{FF2B5EF4-FFF2-40B4-BE49-F238E27FC236}">
                <a16:creationId xmlns:a16="http://schemas.microsoft.com/office/drawing/2014/main" id="{3C0D00BF-86FE-41A3-926D-0F33C5976D19}"/>
              </a:ext>
            </a:extLst>
          </p:cNvPr>
          <p:cNvGrpSpPr/>
          <p:nvPr/>
        </p:nvGrpSpPr>
        <p:grpSpPr>
          <a:xfrm>
            <a:off x="1041747" y="1393054"/>
            <a:ext cx="2047712" cy="4376023"/>
            <a:chOff x="-871626" y="1393053"/>
            <a:chExt cx="2047712" cy="4376023"/>
          </a:xfrm>
        </p:grpSpPr>
        <p:grpSp>
          <p:nvGrpSpPr>
            <p:cNvPr id="25" name="Group 24">
              <a:extLst>
                <a:ext uri="{FF2B5EF4-FFF2-40B4-BE49-F238E27FC236}">
                  <a16:creationId xmlns:a16="http://schemas.microsoft.com/office/drawing/2014/main" id="{CFCF2869-B468-41A7-BD1A-AA450D27779E}"/>
                </a:ext>
              </a:extLst>
            </p:cNvPr>
            <p:cNvGrpSpPr/>
            <p:nvPr/>
          </p:nvGrpSpPr>
          <p:grpSpPr>
            <a:xfrm>
              <a:off x="-871626" y="1393053"/>
              <a:ext cx="2047712" cy="4376023"/>
              <a:chOff x="-1898977" y="1691524"/>
              <a:chExt cx="1616385" cy="3454264"/>
            </a:xfrm>
          </p:grpSpPr>
          <p:sp>
            <p:nvSpPr>
              <p:cNvPr id="27" name="Rectangle 26">
                <a:extLst>
                  <a:ext uri="{FF2B5EF4-FFF2-40B4-BE49-F238E27FC236}">
                    <a16:creationId xmlns:a16="http://schemas.microsoft.com/office/drawing/2014/main" id="{77F109DC-98B6-408D-82CC-C57C25441041}"/>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40BFB945-DDB6-4C3C-BED1-EE16490AA19B}"/>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E64445B1-EFD4-4EF2-81C9-424AD98E3774}"/>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7BC0D3E9-1F6E-4894-9608-06255D721430}"/>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72B41AED-ADD8-4D4E-8F21-A996718E2028}"/>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A38DF82D-6F81-42F4-9667-F36F64D9CEE1}"/>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B7777109-4D15-4832-970B-CEE2C4F01534}"/>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34" name="Rectangle 33">
                <a:extLst>
                  <a:ext uri="{FF2B5EF4-FFF2-40B4-BE49-F238E27FC236}">
                    <a16:creationId xmlns:a16="http://schemas.microsoft.com/office/drawing/2014/main" id="{B40CE2C9-E136-4209-AD81-81CC223F74A8}"/>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35" name="Rectangle 34">
                <a:extLst>
                  <a:ext uri="{FF2B5EF4-FFF2-40B4-BE49-F238E27FC236}">
                    <a16:creationId xmlns:a16="http://schemas.microsoft.com/office/drawing/2014/main" id="{C1987E92-3CC1-4967-BA8A-FA13B23C6F69}"/>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36" name="Rectangle 35">
                <a:extLst>
                  <a:ext uri="{FF2B5EF4-FFF2-40B4-BE49-F238E27FC236}">
                    <a16:creationId xmlns:a16="http://schemas.microsoft.com/office/drawing/2014/main" id="{92AB9881-49C2-448B-BD0D-7DB38B1F00CA}"/>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37" name="Rectangle 36">
                <a:extLst>
                  <a:ext uri="{FF2B5EF4-FFF2-40B4-BE49-F238E27FC236}">
                    <a16:creationId xmlns:a16="http://schemas.microsoft.com/office/drawing/2014/main" id="{07007E99-6554-4C54-872A-C77952E5B21F}"/>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38" name="Rectangle 37">
                <a:extLst>
                  <a:ext uri="{FF2B5EF4-FFF2-40B4-BE49-F238E27FC236}">
                    <a16:creationId xmlns:a16="http://schemas.microsoft.com/office/drawing/2014/main" id="{0F25994C-B8AB-4D8E-9EAC-C58E847C2017}"/>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39" name="Rectangle 38">
                <a:extLst>
                  <a:ext uri="{FF2B5EF4-FFF2-40B4-BE49-F238E27FC236}">
                    <a16:creationId xmlns:a16="http://schemas.microsoft.com/office/drawing/2014/main" id="{0E181B84-52DA-4843-A79C-F63E63BD3C5B}"/>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FAE1687D-6625-4D34-A072-8C15702A97C2}"/>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80D1136A-6FD1-4A8E-BF99-5148F403A3B7}"/>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26" name="Rectangle 25">
              <a:extLst>
                <a:ext uri="{FF2B5EF4-FFF2-40B4-BE49-F238E27FC236}">
                  <a16:creationId xmlns:a16="http://schemas.microsoft.com/office/drawing/2014/main" id="{B4E98CE5-EF5E-49F7-902F-E2D8F920BB53}"/>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11404173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ext uri="{D42A27DB-BD31-4B8C-83A1-F6EECF244321}">
                <p14:modId xmlns:p14="http://schemas.microsoft.com/office/powerpoint/2010/main" val="665743030"/>
              </p:ext>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29.67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b="1" dirty="0">
                          <a:solidFill>
                            <a:schemeClr val="bg1">
                              <a:lumMod val="65000"/>
                            </a:schemeClr>
                          </a:solidFill>
                        </a:rPr>
                        <a:t>38.00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29.33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b="1" dirty="0">
                          <a:solidFill>
                            <a:schemeClr val="bg1">
                              <a:lumMod val="65000"/>
                            </a:schemeClr>
                          </a:solidFill>
                        </a:rPr>
                        <a:t>30.33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b="0" dirty="0">
                          <a:solidFill>
                            <a:schemeClr val="bg1">
                              <a:lumMod val="65000"/>
                            </a:schemeClr>
                          </a:solidFill>
                        </a:rPr>
                        <a:t>22.66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23.33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dirty="0">
                          <a:solidFill>
                            <a:schemeClr val="bg1">
                              <a:lumMod val="65000"/>
                            </a:schemeClr>
                          </a:solidFill>
                        </a:rPr>
                        <a:t>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dirty="0">
                          <a:solidFill>
                            <a:schemeClr val="bg1">
                              <a:lumMod val="65000"/>
                            </a:schemeClr>
                          </a:solidFill>
                        </a:rPr>
                        <a:t>22.67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22" name="Title 1">
            <a:extLst>
              <a:ext uri="{FF2B5EF4-FFF2-40B4-BE49-F238E27FC236}">
                <a16:creationId xmlns:a16="http://schemas.microsoft.com/office/drawing/2014/main" id="{690CEBF2-8EF3-449C-9AB3-1E8B40D65E31}"/>
              </a:ext>
            </a:extLst>
          </p:cNvPr>
          <p:cNvSpPr txBox="1">
            <a:spLocks/>
          </p:cNvSpPr>
          <p:nvPr/>
        </p:nvSpPr>
        <p:spPr>
          <a:xfrm>
            <a:off x="3566160" y="614146"/>
            <a:ext cx="7975598" cy="59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2400">
                <a:latin typeface="+mn-lt"/>
              </a:rPr>
              <a:t>Cardinality		Diversity	   Accuracy/Convergence</a:t>
            </a:r>
            <a:endParaRPr lang="en-US" sz="2400" dirty="0">
              <a:latin typeface="+mn-lt"/>
            </a:endParaRPr>
          </a:p>
        </p:txBody>
      </p:sp>
      <p:grpSp>
        <p:nvGrpSpPr>
          <p:cNvPr id="23" name="Group 22">
            <a:extLst>
              <a:ext uri="{FF2B5EF4-FFF2-40B4-BE49-F238E27FC236}">
                <a16:creationId xmlns:a16="http://schemas.microsoft.com/office/drawing/2014/main" id="{272B7B79-28FB-4974-A113-E42CEBD6F5EF}"/>
              </a:ext>
            </a:extLst>
          </p:cNvPr>
          <p:cNvGrpSpPr/>
          <p:nvPr/>
        </p:nvGrpSpPr>
        <p:grpSpPr>
          <a:xfrm>
            <a:off x="1041747" y="1393054"/>
            <a:ext cx="2047712" cy="4376023"/>
            <a:chOff x="-871626" y="1393053"/>
            <a:chExt cx="2047712" cy="4376023"/>
          </a:xfrm>
        </p:grpSpPr>
        <p:grpSp>
          <p:nvGrpSpPr>
            <p:cNvPr id="25" name="Group 24">
              <a:extLst>
                <a:ext uri="{FF2B5EF4-FFF2-40B4-BE49-F238E27FC236}">
                  <a16:creationId xmlns:a16="http://schemas.microsoft.com/office/drawing/2014/main" id="{339E4277-EF27-478F-9938-32F466870844}"/>
                </a:ext>
              </a:extLst>
            </p:cNvPr>
            <p:cNvGrpSpPr/>
            <p:nvPr/>
          </p:nvGrpSpPr>
          <p:grpSpPr>
            <a:xfrm>
              <a:off x="-871626" y="1393053"/>
              <a:ext cx="2047712" cy="4376023"/>
              <a:chOff x="-1898977" y="1691524"/>
              <a:chExt cx="1616385" cy="3454264"/>
            </a:xfrm>
          </p:grpSpPr>
          <p:sp>
            <p:nvSpPr>
              <p:cNvPr id="27" name="Rectangle 26">
                <a:extLst>
                  <a:ext uri="{FF2B5EF4-FFF2-40B4-BE49-F238E27FC236}">
                    <a16:creationId xmlns:a16="http://schemas.microsoft.com/office/drawing/2014/main" id="{E9ADEA2C-0483-4A18-AC6C-C72071673423}"/>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617EA4B7-512F-404E-B0E5-E73DF6E4160C}"/>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5A46D9DE-74D7-4DA5-BCFF-2CC49A0E5731}"/>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A8E17B67-3C00-4968-BC37-1CB2794D8F1B}"/>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9023222A-02D0-405C-B146-F1DA38A3DE9B}"/>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26C96D8E-E295-4EAA-9020-251C22785047}"/>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7BB64886-591C-4151-8F83-F6E11BBF3DE1}"/>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34" name="Rectangle 33">
                <a:extLst>
                  <a:ext uri="{FF2B5EF4-FFF2-40B4-BE49-F238E27FC236}">
                    <a16:creationId xmlns:a16="http://schemas.microsoft.com/office/drawing/2014/main" id="{094A156F-DF96-4BD4-AD97-433F7EE47A0C}"/>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35" name="Rectangle 34">
                <a:extLst>
                  <a:ext uri="{FF2B5EF4-FFF2-40B4-BE49-F238E27FC236}">
                    <a16:creationId xmlns:a16="http://schemas.microsoft.com/office/drawing/2014/main" id="{E8FFFE12-01D7-4AE5-B688-190C8615B820}"/>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36" name="Rectangle 35">
                <a:extLst>
                  <a:ext uri="{FF2B5EF4-FFF2-40B4-BE49-F238E27FC236}">
                    <a16:creationId xmlns:a16="http://schemas.microsoft.com/office/drawing/2014/main" id="{6B8F70C9-B90A-481F-9A8F-384CDFC268D1}"/>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37" name="Rectangle 36">
                <a:extLst>
                  <a:ext uri="{FF2B5EF4-FFF2-40B4-BE49-F238E27FC236}">
                    <a16:creationId xmlns:a16="http://schemas.microsoft.com/office/drawing/2014/main" id="{FB2A8A5E-DA71-4F54-A876-0E7CA08B5BFB}"/>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38" name="Rectangle 37">
                <a:extLst>
                  <a:ext uri="{FF2B5EF4-FFF2-40B4-BE49-F238E27FC236}">
                    <a16:creationId xmlns:a16="http://schemas.microsoft.com/office/drawing/2014/main" id="{92596E87-18E8-4C96-9DF5-432185967D04}"/>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39" name="Rectangle 38">
                <a:extLst>
                  <a:ext uri="{FF2B5EF4-FFF2-40B4-BE49-F238E27FC236}">
                    <a16:creationId xmlns:a16="http://schemas.microsoft.com/office/drawing/2014/main" id="{35FDFD1C-31D5-46DB-AF29-1EE81A9184DF}"/>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8C5FFCE6-9424-47A1-81F7-AD28B9DCC59E}"/>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5094C9BA-59CC-402E-A8D4-42455B6C1444}"/>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26" name="Rectangle 25">
              <a:extLst>
                <a:ext uri="{FF2B5EF4-FFF2-40B4-BE49-F238E27FC236}">
                  <a16:creationId xmlns:a16="http://schemas.microsoft.com/office/drawing/2014/main" id="{B755C1A0-A77F-480C-ABD5-0EF1C8C6DD42}"/>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13246423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ext uri="{D42A27DB-BD31-4B8C-83A1-F6EECF244321}">
                <p14:modId xmlns:p14="http://schemas.microsoft.com/office/powerpoint/2010/main" val="2374536812"/>
              </p:ext>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29.67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b="1" dirty="0">
                          <a:solidFill>
                            <a:srgbClr val="518E0C"/>
                          </a:solidFill>
                        </a:rPr>
                        <a:t>38.00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29.33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b="1" dirty="0">
                          <a:solidFill>
                            <a:srgbClr val="518E0C"/>
                          </a:solidFill>
                        </a:rPr>
                        <a:t>30.33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b="0" dirty="0">
                          <a:solidFill>
                            <a:schemeClr val="bg1">
                              <a:lumMod val="65000"/>
                            </a:schemeClr>
                          </a:solidFill>
                        </a:rPr>
                        <a:t>22.66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23.33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dirty="0">
                          <a:solidFill>
                            <a:srgbClr val="C00000"/>
                          </a:solidFill>
                        </a:rPr>
                        <a:t>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dirty="0">
                          <a:solidFill>
                            <a:srgbClr val="C00000"/>
                          </a:solidFill>
                        </a:rPr>
                        <a:t>22.67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22" name="Title 1">
            <a:extLst>
              <a:ext uri="{FF2B5EF4-FFF2-40B4-BE49-F238E27FC236}">
                <a16:creationId xmlns:a16="http://schemas.microsoft.com/office/drawing/2014/main" id="{500D1B1F-F07A-4B2B-8FEE-2AC86B0E3BA2}"/>
              </a:ext>
            </a:extLst>
          </p:cNvPr>
          <p:cNvSpPr>
            <a:spLocks noGrp="1"/>
          </p:cNvSpPr>
          <p:nvPr>
            <p:ph type="title"/>
          </p:nvPr>
        </p:nvSpPr>
        <p:spPr>
          <a:xfrm>
            <a:off x="3566160" y="614146"/>
            <a:ext cx="7975598" cy="598488"/>
          </a:xfrm>
        </p:spPr>
        <p:txBody>
          <a:bodyPr>
            <a:noAutofit/>
          </a:bodyPr>
          <a:lstStyle/>
          <a:p>
            <a:r>
              <a:rPr lang="pt-PT" sz="2400" dirty="0">
                <a:latin typeface="+mn-lt"/>
              </a:rPr>
              <a:t>Cardinality		Diversity	   Accuracy/Convergence</a:t>
            </a:r>
            <a:endParaRPr lang="en-US" sz="2400" dirty="0">
              <a:latin typeface="+mn-lt"/>
            </a:endParaRPr>
          </a:p>
        </p:txBody>
      </p:sp>
      <p:grpSp>
        <p:nvGrpSpPr>
          <p:cNvPr id="23" name="Group 22">
            <a:extLst>
              <a:ext uri="{FF2B5EF4-FFF2-40B4-BE49-F238E27FC236}">
                <a16:creationId xmlns:a16="http://schemas.microsoft.com/office/drawing/2014/main" id="{1DFED770-1CB3-443A-B073-CA8E62FDE4DF}"/>
              </a:ext>
            </a:extLst>
          </p:cNvPr>
          <p:cNvGrpSpPr/>
          <p:nvPr/>
        </p:nvGrpSpPr>
        <p:grpSpPr>
          <a:xfrm>
            <a:off x="1041747" y="1393054"/>
            <a:ext cx="2047712" cy="4376023"/>
            <a:chOff x="-871626" y="1393053"/>
            <a:chExt cx="2047712" cy="4376023"/>
          </a:xfrm>
        </p:grpSpPr>
        <p:grpSp>
          <p:nvGrpSpPr>
            <p:cNvPr id="25" name="Group 24">
              <a:extLst>
                <a:ext uri="{FF2B5EF4-FFF2-40B4-BE49-F238E27FC236}">
                  <a16:creationId xmlns:a16="http://schemas.microsoft.com/office/drawing/2014/main" id="{E1EE5607-8ABC-423C-B415-390D84180C43}"/>
                </a:ext>
              </a:extLst>
            </p:cNvPr>
            <p:cNvGrpSpPr/>
            <p:nvPr/>
          </p:nvGrpSpPr>
          <p:grpSpPr>
            <a:xfrm>
              <a:off x="-871626" y="1393053"/>
              <a:ext cx="2047712" cy="4376023"/>
              <a:chOff x="-1898977" y="1691524"/>
              <a:chExt cx="1616385" cy="3454264"/>
            </a:xfrm>
          </p:grpSpPr>
          <p:sp>
            <p:nvSpPr>
              <p:cNvPr id="27" name="Rectangle 26">
                <a:extLst>
                  <a:ext uri="{FF2B5EF4-FFF2-40B4-BE49-F238E27FC236}">
                    <a16:creationId xmlns:a16="http://schemas.microsoft.com/office/drawing/2014/main" id="{A946CD2D-BB15-4CFB-84EF-1FEB36C2221E}"/>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01468EA1-C09F-4DF0-BD4F-97443D4EB8CE}"/>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DD80E8F9-0F7E-4CE2-8747-4616B1B2DAEE}"/>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1AEA8236-F1C4-4E44-83D5-FD64669A1A1A}"/>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D8D5FB19-3245-435B-AA63-79D41ACE3C78}"/>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93E2F4D0-5E85-4DF2-9A13-E41590767FFB}"/>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924E9789-8840-46EF-B4D0-374EE1032893}"/>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34" name="Rectangle 33">
                <a:extLst>
                  <a:ext uri="{FF2B5EF4-FFF2-40B4-BE49-F238E27FC236}">
                    <a16:creationId xmlns:a16="http://schemas.microsoft.com/office/drawing/2014/main" id="{BDFC9609-6438-4420-B84B-3B1119727641}"/>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35" name="Rectangle 34">
                <a:extLst>
                  <a:ext uri="{FF2B5EF4-FFF2-40B4-BE49-F238E27FC236}">
                    <a16:creationId xmlns:a16="http://schemas.microsoft.com/office/drawing/2014/main" id="{AADAB7C9-36B4-48EB-B91C-1571F6CD1624}"/>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36" name="Rectangle 35">
                <a:extLst>
                  <a:ext uri="{FF2B5EF4-FFF2-40B4-BE49-F238E27FC236}">
                    <a16:creationId xmlns:a16="http://schemas.microsoft.com/office/drawing/2014/main" id="{AC3ED103-24A4-42E4-AD3C-7CD6B51EF564}"/>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37" name="Rectangle 36">
                <a:extLst>
                  <a:ext uri="{FF2B5EF4-FFF2-40B4-BE49-F238E27FC236}">
                    <a16:creationId xmlns:a16="http://schemas.microsoft.com/office/drawing/2014/main" id="{EBB7F162-F2B2-4AC0-8661-5EEC5803B1C1}"/>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38" name="Rectangle 37">
                <a:extLst>
                  <a:ext uri="{FF2B5EF4-FFF2-40B4-BE49-F238E27FC236}">
                    <a16:creationId xmlns:a16="http://schemas.microsoft.com/office/drawing/2014/main" id="{145A3BBC-FFC7-441B-91A8-392031D6C6F8}"/>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39" name="Rectangle 38">
                <a:extLst>
                  <a:ext uri="{FF2B5EF4-FFF2-40B4-BE49-F238E27FC236}">
                    <a16:creationId xmlns:a16="http://schemas.microsoft.com/office/drawing/2014/main" id="{747D7984-A2CD-429B-A4F5-DBCE6BA29D24}"/>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C0BFA358-0FCA-41FE-BF94-30440DACE251}"/>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EEDC87EE-B098-4BE0-BC68-8E91CED11411}"/>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26" name="Rectangle 25">
              <a:extLst>
                <a:ext uri="{FF2B5EF4-FFF2-40B4-BE49-F238E27FC236}">
                  <a16:creationId xmlns:a16="http://schemas.microsoft.com/office/drawing/2014/main" id="{142E6DF8-1758-47E1-B7FF-68E48FCE2380}"/>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1237714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ext uri="{D42A27DB-BD31-4B8C-83A1-F6EECF244321}">
                <p14:modId xmlns:p14="http://schemas.microsoft.com/office/powerpoint/2010/main" val="1066132955"/>
              </p:ext>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29.67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b="1" dirty="0">
                          <a:solidFill>
                            <a:schemeClr val="bg1">
                              <a:lumMod val="65000"/>
                            </a:schemeClr>
                          </a:solidFill>
                        </a:rPr>
                        <a:t>38.00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29.33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b="1" dirty="0">
                          <a:solidFill>
                            <a:schemeClr val="bg1">
                              <a:lumMod val="65000"/>
                            </a:schemeClr>
                          </a:solidFill>
                        </a:rPr>
                        <a:t>30.33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b="0" dirty="0">
                          <a:solidFill>
                            <a:schemeClr val="bg1">
                              <a:lumMod val="65000"/>
                            </a:schemeClr>
                          </a:solidFill>
                        </a:rPr>
                        <a:t>22.66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23.33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dirty="0">
                          <a:solidFill>
                            <a:schemeClr val="bg1">
                              <a:lumMod val="65000"/>
                            </a:schemeClr>
                          </a:solidFill>
                        </a:rPr>
                        <a:t>15.00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dirty="0">
                          <a:solidFill>
                            <a:schemeClr val="bg1">
                              <a:lumMod val="65000"/>
                            </a:schemeClr>
                          </a:solidFill>
                        </a:rPr>
                        <a:t>22.67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22" name="Title 1">
            <a:extLst>
              <a:ext uri="{FF2B5EF4-FFF2-40B4-BE49-F238E27FC236}">
                <a16:creationId xmlns:a16="http://schemas.microsoft.com/office/drawing/2014/main" id="{E79F4BDB-8038-48CA-9B4D-C798134BA2DA}"/>
              </a:ext>
            </a:extLst>
          </p:cNvPr>
          <p:cNvSpPr txBox="1">
            <a:spLocks/>
          </p:cNvSpPr>
          <p:nvPr/>
        </p:nvSpPr>
        <p:spPr>
          <a:xfrm>
            <a:off x="3566160" y="614146"/>
            <a:ext cx="7975598" cy="59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2400">
                <a:latin typeface="+mn-lt"/>
              </a:rPr>
              <a:t>Cardinality		Diversity	   Accuracy/Convergence</a:t>
            </a:r>
            <a:endParaRPr lang="en-US" sz="2400" dirty="0">
              <a:latin typeface="+mn-lt"/>
            </a:endParaRPr>
          </a:p>
        </p:txBody>
      </p:sp>
      <p:grpSp>
        <p:nvGrpSpPr>
          <p:cNvPr id="23" name="Group 22">
            <a:extLst>
              <a:ext uri="{FF2B5EF4-FFF2-40B4-BE49-F238E27FC236}">
                <a16:creationId xmlns:a16="http://schemas.microsoft.com/office/drawing/2014/main" id="{A764B510-3278-4DE6-AD69-ADE212F13384}"/>
              </a:ext>
            </a:extLst>
          </p:cNvPr>
          <p:cNvGrpSpPr/>
          <p:nvPr/>
        </p:nvGrpSpPr>
        <p:grpSpPr>
          <a:xfrm>
            <a:off x="1041747" y="1393054"/>
            <a:ext cx="2047712" cy="4376023"/>
            <a:chOff x="-871626" y="1393053"/>
            <a:chExt cx="2047712" cy="4376023"/>
          </a:xfrm>
        </p:grpSpPr>
        <p:grpSp>
          <p:nvGrpSpPr>
            <p:cNvPr id="25" name="Group 24">
              <a:extLst>
                <a:ext uri="{FF2B5EF4-FFF2-40B4-BE49-F238E27FC236}">
                  <a16:creationId xmlns:a16="http://schemas.microsoft.com/office/drawing/2014/main" id="{575FD93E-55C0-4CFD-B986-58066E7094DB}"/>
                </a:ext>
              </a:extLst>
            </p:cNvPr>
            <p:cNvGrpSpPr/>
            <p:nvPr/>
          </p:nvGrpSpPr>
          <p:grpSpPr>
            <a:xfrm>
              <a:off x="-871626" y="1393053"/>
              <a:ext cx="2047712" cy="4376023"/>
              <a:chOff x="-1898977" y="1691524"/>
              <a:chExt cx="1616385" cy="3454264"/>
            </a:xfrm>
          </p:grpSpPr>
          <p:sp>
            <p:nvSpPr>
              <p:cNvPr id="27" name="Rectangle 26">
                <a:extLst>
                  <a:ext uri="{FF2B5EF4-FFF2-40B4-BE49-F238E27FC236}">
                    <a16:creationId xmlns:a16="http://schemas.microsoft.com/office/drawing/2014/main" id="{47DED8F3-1019-4935-8B07-3979FA483E0B}"/>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A8C0CA96-A96A-4A93-A8F9-09154D139B76}"/>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8D9E0F77-A827-4B00-8802-7639BF3E5BFF}"/>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240AC954-FA43-49C5-A51F-104F8714AEC7}"/>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5BC64093-ED08-4F23-8AE0-2B03D41FAC5D}"/>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38C1EE2E-01A4-4A1F-9271-9BCD8ED51452}"/>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02A14468-F39E-42CC-BB1A-7D554508CD20}"/>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34" name="Rectangle 33">
                <a:extLst>
                  <a:ext uri="{FF2B5EF4-FFF2-40B4-BE49-F238E27FC236}">
                    <a16:creationId xmlns:a16="http://schemas.microsoft.com/office/drawing/2014/main" id="{A1DE337B-35BE-40ED-8FAC-1E1F489B4858}"/>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35" name="Rectangle 34">
                <a:extLst>
                  <a:ext uri="{FF2B5EF4-FFF2-40B4-BE49-F238E27FC236}">
                    <a16:creationId xmlns:a16="http://schemas.microsoft.com/office/drawing/2014/main" id="{5802A2BE-362D-4658-BAB1-18B5414C493B}"/>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36" name="Rectangle 35">
                <a:extLst>
                  <a:ext uri="{FF2B5EF4-FFF2-40B4-BE49-F238E27FC236}">
                    <a16:creationId xmlns:a16="http://schemas.microsoft.com/office/drawing/2014/main" id="{DCF68B52-4479-44CA-8C47-513F4D721581}"/>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37" name="Rectangle 36">
                <a:extLst>
                  <a:ext uri="{FF2B5EF4-FFF2-40B4-BE49-F238E27FC236}">
                    <a16:creationId xmlns:a16="http://schemas.microsoft.com/office/drawing/2014/main" id="{B7BFE082-E6B2-48C2-A012-550CEC9D1767}"/>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38" name="Rectangle 37">
                <a:extLst>
                  <a:ext uri="{FF2B5EF4-FFF2-40B4-BE49-F238E27FC236}">
                    <a16:creationId xmlns:a16="http://schemas.microsoft.com/office/drawing/2014/main" id="{5C35A77C-4B6D-4B0B-A865-F724046B0AF2}"/>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39" name="Rectangle 38">
                <a:extLst>
                  <a:ext uri="{FF2B5EF4-FFF2-40B4-BE49-F238E27FC236}">
                    <a16:creationId xmlns:a16="http://schemas.microsoft.com/office/drawing/2014/main" id="{DF32D89B-A9B6-4161-925A-428828E0A913}"/>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0104556B-B32D-4050-922E-01383969CC65}"/>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C4CF37D0-D787-415F-9C57-6ADBA5CCD52B}"/>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26" name="Rectangle 25">
              <a:extLst>
                <a:ext uri="{FF2B5EF4-FFF2-40B4-BE49-F238E27FC236}">
                  <a16:creationId xmlns:a16="http://schemas.microsoft.com/office/drawing/2014/main" id="{8E2A034D-FA27-4D12-B1F6-4DFE0C81064C}"/>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1375664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3564" y="614146"/>
            <a:ext cx="8013700" cy="598488"/>
          </a:xfrm>
        </p:spPr>
        <p:txBody>
          <a:bodyPr>
            <a:noAutofit/>
          </a:bodyPr>
          <a:lstStyle/>
          <a:p>
            <a:r>
              <a:rPr lang="pt-PT" sz="2400" dirty="0"/>
              <a:t>Cardinality		Diversity	   Accuracy/Convergence</a:t>
            </a:r>
            <a:endParaRPr lang="en-US" sz="2400" dirty="0"/>
          </a:p>
        </p:txBody>
      </p:sp>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22.66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dirty="0">
                          <a:solidFill>
                            <a:schemeClr val="bg1">
                              <a:lumMod val="65000"/>
                            </a:schemeClr>
                          </a:solidFill>
                        </a:rPr>
                        <a:t>29.67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23.33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dirty="0">
                          <a:solidFill>
                            <a:schemeClr val="bg1">
                              <a:lumMod val="65000"/>
                            </a:schemeClr>
                          </a:solidFill>
                        </a:rPr>
                        <a:t>15.00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dirty="0">
                          <a:solidFill>
                            <a:schemeClr val="bg1">
                              <a:lumMod val="65000"/>
                            </a:schemeClr>
                          </a:solidFill>
                        </a:rPr>
                        <a:t>22.67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29.33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b="1" dirty="0">
                          <a:solidFill>
                            <a:schemeClr val="bg1">
                              <a:lumMod val="65000"/>
                            </a:schemeClr>
                          </a:solidFill>
                        </a:rPr>
                        <a:t>38.00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b="1" dirty="0">
                          <a:solidFill>
                            <a:schemeClr val="bg1">
                              <a:lumMod val="65000"/>
                            </a:schemeClr>
                          </a:solidFill>
                        </a:rPr>
                        <a:t>30.33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pic>
        <p:nvPicPr>
          <p:cNvPr id="22" name="Picture 21">
            <a:extLst>
              <a:ext uri="{FF2B5EF4-FFF2-40B4-BE49-F238E27FC236}">
                <a16:creationId xmlns:a16="http://schemas.microsoft.com/office/drawing/2014/main" id="{DF771F7A-D814-4647-B446-C731BE415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10" name="Rectangle 9">
            <a:extLst>
              <a:ext uri="{FF2B5EF4-FFF2-40B4-BE49-F238E27FC236}">
                <a16:creationId xmlns:a16="http://schemas.microsoft.com/office/drawing/2014/main" id="{D2D14EB7-1955-46F4-A966-BF11CE6FC5A9}"/>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9E1A79-C6A7-4880-A03D-A4912C6F3CD0}"/>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26" name="Rectangle 25">
            <a:extLst>
              <a:ext uri="{FF2B5EF4-FFF2-40B4-BE49-F238E27FC236}">
                <a16:creationId xmlns:a16="http://schemas.microsoft.com/office/drawing/2014/main" id="{7756017F-890E-4F93-9A10-2F8CBF05990E}"/>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41531-68EC-4169-BDBE-66BAFFA516EE}"/>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C0B6D-0B07-4ACB-AFB7-6312E78DE0F1}"/>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16540800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ext uri="{D42A27DB-BD31-4B8C-83A1-F6EECF244321}">
                <p14:modId xmlns:p14="http://schemas.microsoft.com/office/powerpoint/2010/main" val="1013014056"/>
              </p:ext>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29.67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dirty="0">
                          <a:solidFill>
                            <a:schemeClr val="bg1">
                              <a:lumMod val="65000"/>
                            </a:schemeClr>
                          </a:solidFill>
                        </a:rPr>
                        <a:t>53.39</a:t>
                      </a: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b="1" dirty="0">
                          <a:solidFill>
                            <a:schemeClr val="bg1">
                              <a:lumMod val="65000"/>
                            </a:schemeClr>
                          </a:solidFill>
                        </a:rPr>
                        <a:t>38.00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29.15</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29.33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49.78</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b="1" dirty="0">
                          <a:solidFill>
                            <a:schemeClr val="bg1">
                              <a:lumMod val="65000"/>
                            </a:schemeClr>
                          </a:solidFill>
                        </a:rPr>
                        <a:t>30.33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44.61</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b="0" dirty="0">
                          <a:solidFill>
                            <a:schemeClr val="bg1">
                              <a:lumMod val="65000"/>
                            </a:schemeClr>
                          </a:solidFill>
                        </a:rPr>
                        <a:t>22.66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0" dirty="0">
                          <a:solidFill>
                            <a:schemeClr val="bg1">
                              <a:lumMod val="65000"/>
                            </a:schemeClr>
                          </a:solidFill>
                        </a:rPr>
                        <a:t>44.16</a:t>
                      </a: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23.33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47.86</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dirty="0">
                          <a:solidFill>
                            <a:schemeClr val="bg1">
                              <a:lumMod val="65000"/>
                            </a:schemeClr>
                          </a:solidFill>
                        </a:rPr>
                        <a:t>15.00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54.72</a:t>
                      </a:r>
                      <a:endParaRPr lang="en-GB" sz="2400" b="1"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dirty="0">
                          <a:solidFill>
                            <a:schemeClr val="bg1">
                              <a:lumMod val="65000"/>
                            </a:schemeClr>
                          </a:solidFill>
                        </a:rPr>
                        <a:t>22.67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69.21</a:t>
                      </a:r>
                      <a:endParaRPr lang="en-GB" sz="2400" b="1"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22" name="Title 1">
            <a:extLst>
              <a:ext uri="{FF2B5EF4-FFF2-40B4-BE49-F238E27FC236}">
                <a16:creationId xmlns:a16="http://schemas.microsoft.com/office/drawing/2014/main" id="{7C7A99CF-D2DA-42BA-99AD-0EAD0A7D2168}"/>
              </a:ext>
            </a:extLst>
          </p:cNvPr>
          <p:cNvSpPr>
            <a:spLocks noGrp="1"/>
          </p:cNvSpPr>
          <p:nvPr>
            <p:ph type="title"/>
          </p:nvPr>
        </p:nvSpPr>
        <p:spPr>
          <a:xfrm>
            <a:off x="3566160" y="614146"/>
            <a:ext cx="7975598" cy="598488"/>
          </a:xfrm>
        </p:spPr>
        <p:txBody>
          <a:bodyPr>
            <a:noAutofit/>
          </a:bodyPr>
          <a:lstStyle/>
          <a:p>
            <a:r>
              <a:rPr lang="pt-PT" sz="2400" dirty="0">
                <a:latin typeface="+mn-lt"/>
              </a:rPr>
              <a:t>Cardinality		Diversity	   Accuracy/Convergence</a:t>
            </a:r>
            <a:endParaRPr lang="en-US" sz="2400" dirty="0">
              <a:latin typeface="+mn-lt"/>
            </a:endParaRPr>
          </a:p>
        </p:txBody>
      </p:sp>
      <p:grpSp>
        <p:nvGrpSpPr>
          <p:cNvPr id="23" name="Group 22">
            <a:extLst>
              <a:ext uri="{FF2B5EF4-FFF2-40B4-BE49-F238E27FC236}">
                <a16:creationId xmlns:a16="http://schemas.microsoft.com/office/drawing/2014/main" id="{2E548718-FDDD-4AE6-AAFB-B8E08B401735}"/>
              </a:ext>
            </a:extLst>
          </p:cNvPr>
          <p:cNvGrpSpPr/>
          <p:nvPr/>
        </p:nvGrpSpPr>
        <p:grpSpPr>
          <a:xfrm>
            <a:off x="1041747" y="1393054"/>
            <a:ext cx="2047712" cy="4376023"/>
            <a:chOff x="-871626" y="1393053"/>
            <a:chExt cx="2047712" cy="4376023"/>
          </a:xfrm>
        </p:grpSpPr>
        <p:grpSp>
          <p:nvGrpSpPr>
            <p:cNvPr id="25" name="Group 24">
              <a:extLst>
                <a:ext uri="{FF2B5EF4-FFF2-40B4-BE49-F238E27FC236}">
                  <a16:creationId xmlns:a16="http://schemas.microsoft.com/office/drawing/2014/main" id="{BBC06AE7-2638-42E3-BE56-08200BC61E5D}"/>
                </a:ext>
              </a:extLst>
            </p:cNvPr>
            <p:cNvGrpSpPr/>
            <p:nvPr/>
          </p:nvGrpSpPr>
          <p:grpSpPr>
            <a:xfrm>
              <a:off x="-871626" y="1393053"/>
              <a:ext cx="2047712" cy="4376023"/>
              <a:chOff x="-1898977" y="1691524"/>
              <a:chExt cx="1616385" cy="3454264"/>
            </a:xfrm>
          </p:grpSpPr>
          <p:sp>
            <p:nvSpPr>
              <p:cNvPr id="27" name="Rectangle 26">
                <a:extLst>
                  <a:ext uri="{FF2B5EF4-FFF2-40B4-BE49-F238E27FC236}">
                    <a16:creationId xmlns:a16="http://schemas.microsoft.com/office/drawing/2014/main" id="{4A0F8260-8EC5-4AD6-AE96-8827577DB013}"/>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29CF5C0F-B5B6-470C-8AB2-D6D89B3A4471}"/>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67377FF9-8653-4192-BA38-FFF152A05B98}"/>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E8ADD313-E8E7-403E-AB1C-EE04199FCF0B}"/>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707A008F-70DE-46C7-995D-E311411AA1F7}"/>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D886A58C-0769-48C4-808F-AA927A23F60F}"/>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5A4CF5BF-DE52-4EEC-81EC-A32CE50E80F8}"/>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34" name="Rectangle 33">
                <a:extLst>
                  <a:ext uri="{FF2B5EF4-FFF2-40B4-BE49-F238E27FC236}">
                    <a16:creationId xmlns:a16="http://schemas.microsoft.com/office/drawing/2014/main" id="{CF49E092-94DB-471F-8C53-506826C064E2}"/>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35" name="Rectangle 34">
                <a:extLst>
                  <a:ext uri="{FF2B5EF4-FFF2-40B4-BE49-F238E27FC236}">
                    <a16:creationId xmlns:a16="http://schemas.microsoft.com/office/drawing/2014/main" id="{A7BF7779-13DD-4AEC-86C3-25420D87DBB7}"/>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36" name="Rectangle 35">
                <a:extLst>
                  <a:ext uri="{FF2B5EF4-FFF2-40B4-BE49-F238E27FC236}">
                    <a16:creationId xmlns:a16="http://schemas.microsoft.com/office/drawing/2014/main" id="{1DAD00F1-D46D-46D7-BEEE-551386CA0424}"/>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37" name="Rectangle 36">
                <a:extLst>
                  <a:ext uri="{FF2B5EF4-FFF2-40B4-BE49-F238E27FC236}">
                    <a16:creationId xmlns:a16="http://schemas.microsoft.com/office/drawing/2014/main" id="{4657288F-7F17-4EF3-BE85-CD380DE2F3E1}"/>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38" name="Rectangle 37">
                <a:extLst>
                  <a:ext uri="{FF2B5EF4-FFF2-40B4-BE49-F238E27FC236}">
                    <a16:creationId xmlns:a16="http://schemas.microsoft.com/office/drawing/2014/main" id="{7BEDAD63-1327-4212-BA25-39D22ED11D33}"/>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39" name="Rectangle 38">
                <a:extLst>
                  <a:ext uri="{FF2B5EF4-FFF2-40B4-BE49-F238E27FC236}">
                    <a16:creationId xmlns:a16="http://schemas.microsoft.com/office/drawing/2014/main" id="{0FDC22EF-9C00-44A0-A5ED-7208E559CE37}"/>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320FA560-7BAF-4525-AD19-96AB84003B58}"/>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2A5009AF-A0AF-44AB-B28F-19D36AAD9FB3}"/>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26" name="Rectangle 25">
              <a:extLst>
                <a:ext uri="{FF2B5EF4-FFF2-40B4-BE49-F238E27FC236}">
                  <a16:creationId xmlns:a16="http://schemas.microsoft.com/office/drawing/2014/main" id="{1BAB8F66-5790-4E35-B1AF-70EC86BC8281}"/>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2860538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ext uri="{D42A27DB-BD31-4B8C-83A1-F6EECF244321}">
                <p14:modId xmlns:p14="http://schemas.microsoft.com/office/powerpoint/2010/main" val="2191432231"/>
              </p:ext>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29.67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dirty="0">
                          <a:solidFill>
                            <a:schemeClr val="bg1">
                              <a:lumMod val="65000"/>
                            </a:schemeClr>
                          </a:solidFill>
                        </a:rPr>
                        <a:t>53.39</a:t>
                      </a: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b="1" dirty="0">
                          <a:solidFill>
                            <a:schemeClr val="bg1">
                              <a:lumMod val="65000"/>
                            </a:schemeClr>
                          </a:solidFill>
                        </a:rPr>
                        <a:t>38.00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rgbClr val="C00000"/>
                          </a:solidFill>
                        </a:rPr>
                        <a:t>29.15</a:t>
                      </a: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29.33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49.78</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b="1" dirty="0">
                          <a:solidFill>
                            <a:schemeClr val="bg1">
                              <a:lumMod val="65000"/>
                            </a:schemeClr>
                          </a:solidFill>
                        </a:rPr>
                        <a:t>30.33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44.61</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b="0" dirty="0">
                          <a:solidFill>
                            <a:schemeClr val="bg1">
                              <a:lumMod val="65000"/>
                            </a:schemeClr>
                          </a:solidFill>
                        </a:rPr>
                        <a:t>22.66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0" dirty="0">
                          <a:solidFill>
                            <a:srgbClr val="C00000"/>
                          </a:solidFill>
                        </a:rPr>
                        <a:t>44.16</a:t>
                      </a: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23.33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47.86</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dirty="0">
                          <a:solidFill>
                            <a:schemeClr val="bg1">
                              <a:lumMod val="65000"/>
                            </a:schemeClr>
                          </a:solidFill>
                        </a:rPr>
                        <a:t>15.00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rgbClr val="518E0C"/>
                          </a:solidFill>
                        </a:rPr>
                        <a:t>54.72</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dirty="0">
                          <a:solidFill>
                            <a:schemeClr val="bg1">
                              <a:lumMod val="65000"/>
                            </a:schemeClr>
                          </a:solidFill>
                        </a:rPr>
                        <a:t>22.67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rgbClr val="518E0C"/>
                          </a:solidFill>
                        </a:rPr>
                        <a:t>69.21</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22" name="Title 1">
            <a:extLst>
              <a:ext uri="{FF2B5EF4-FFF2-40B4-BE49-F238E27FC236}">
                <a16:creationId xmlns:a16="http://schemas.microsoft.com/office/drawing/2014/main" id="{6FEA0EEE-F6A2-4486-93A6-67AB31FB5544}"/>
              </a:ext>
            </a:extLst>
          </p:cNvPr>
          <p:cNvSpPr>
            <a:spLocks noGrp="1"/>
          </p:cNvSpPr>
          <p:nvPr>
            <p:ph type="title"/>
          </p:nvPr>
        </p:nvSpPr>
        <p:spPr>
          <a:xfrm>
            <a:off x="3566160" y="614146"/>
            <a:ext cx="7975598" cy="598488"/>
          </a:xfrm>
        </p:spPr>
        <p:txBody>
          <a:bodyPr>
            <a:noAutofit/>
          </a:bodyPr>
          <a:lstStyle/>
          <a:p>
            <a:r>
              <a:rPr lang="pt-PT" sz="2400" dirty="0">
                <a:latin typeface="+mn-lt"/>
              </a:rPr>
              <a:t>Cardinality		Diversity	   Accuracy/Convergence</a:t>
            </a:r>
            <a:endParaRPr lang="en-US" sz="2400" dirty="0">
              <a:latin typeface="+mn-lt"/>
            </a:endParaRPr>
          </a:p>
        </p:txBody>
      </p:sp>
      <p:grpSp>
        <p:nvGrpSpPr>
          <p:cNvPr id="23" name="Group 22">
            <a:extLst>
              <a:ext uri="{FF2B5EF4-FFF2-40B4-BE49-F238E27FC236}">
                <a16:creationId xmlns:a16="http://schemas.microsoft.com/office/drawing/2014/main" id="{6EBCA7C1-EAD3-4CB3-985C-4AEAEA602ADC}"/>
              </a:ext>
            </a:extLst>
          </p:cNvPr>
          <p:cNvGrpSpPr/>
          <p:nvPr/>
        </p:nvGrpSpPr>
        <p:grpSpPr>
          <a:xfrm>
            <a:off x="1041747" y="1393054"/>
            <a:ext cx="2047712" cy="4376023"/>
            <a:chOff x="-871626" y="1393053"/>
            <a:chExt cx="2047712" cy="4376023"/>
          </a:xfrm>
        </p:grpSpPr>
        <p:grpSp>
          <p:nvGrpSpPr>
            <p:cNvPr id="25" name="Group 24">
              <a:extLst>
                <a:ext uri="{FF2B5EF4-FFF2-40B4-BE49-F238E27FC236}">
                  <a16:creationId xmlns:a16="http://schemas.microsoft.com/office/drawing/2014/main" id="{EA37104C-1F79-4007-9E8A-E9A135AA7C8E}"/>
                </a:ext>
              </a:extLst>
            </p:cNvPr>
            <p:cNvGrpSpPr/>
            <p:nvPr/>
          </p:nvGrpSpPr>
          <p:grpSpPr>
            <a:xfrm>
              <a:off x="-871626" y="1393053"/>
              <a:ext cx="2047712" cy="4376023"/>
              <a:chOff x="-1898977" y="1691524"/>
              <a:chExt cx="1616385" cy="3454264"/>
            </a:xfrm>
          </p:grpSpPr>
          <p:sp>
            <p:nvSpPr>
              <p:cNvPr id="27" name="Rectangle 26">
                <a:extLst>
                  <a:ext uri="{FF2B5EF4-FFF2-40B4-BE49-F238E27FC236}">
                    <a16:creationId xmlns:a16="http://schemas.microsoft.com/office/drawing/2014/main" id="{E84AFC9F-1867-4CC2-8724-A7C6201CAFCD}"/>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A512C885-257A-4EF7-9363-CC93125D213A}"/>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9C6977EB-3B71-4FF7-A07F-4346B5404E15}"/>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C77ABB6A-969B-4A38-A616-64B3CA66BBCF}"/>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76289D9A-E28B-49EA-9F3C-9F3572332BDE}"/>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5C6F5F9E-2A2F-4A16-90D8-F810A0F661B5}"/>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07A12D84-6BCB-4A23-B69A-E998953E5258}"/>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34" name="Rectangle 33">
                <a:extLst>
                  <a:ext uri="{FF2B5EF4-FFF2-40B4-BE49-F238E27FC236}">
                    <a16:creationId xmlns:a16="http://schemas.microsoft.com/office/drawing/2014/main" id="{38E55548-F440-4968-8F53-890BD9D773BF}"/>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35" name="Rectangle 34">
                <a:extLst>
                  <a:ext uri="{FF2B5EF4-FFF2-40B4-BE49-F238E27FC236}">
                    <a16:creationId xmlns:a16="http://schemas.microsoft.com/office/drawing/2014/main" id="{83F190F5-7497-4C94-8105-6D2F2BE101C0}"/>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36" name="Rectangle 35">
                <a:extLst>
                  <a:ext uri="{FF2B5EF4-FFF2-40B4-BE49-F238E27FC236}">
                    <a16:creationId xmlns:a16="http://schemas.microsoft.com/office/drawing/2014/main" id="{33BF356B-8647-4ECB-84FD-DF3C44CB0FE7}"/>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37" name="Rectangle 36">
                <a:extLst>
                  <a:ext uri="{FF2B5EF4-FFF2-40B4-BE49-F238E27FC236}">
                    <a16:creationId xmlns:a16="http://schemas.microsoft.com/office/drawing/2014/main" id="{A6CCF312-514E-476C-91FD-4997D3ED788E}"/>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38" name="Rectangle 37">
                <a:extLst>
                  <a:ext uri="{FF2B5EF4-FFF2-40B4-BE49-F238E27FC236}">
                    <a16:creationId xmlns:a16="http://schemas.microsoft.com/office/drawing/2014/main" id="{1B875303-2EB7-4E76-93E6-67A9DB2B46D0}"/>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39" name="Rectangle 38">
                <a:extLst>
                  <a:ext uri="{FF2B5EF4-FFF2-40B4-BE49-F238E27FC236}">
                    <a16:creationId xmlns:a16="http://schemas.microsoft.com/office/drawing/2014/main" id="{AB976FD9-DE42-43F2-807A-F09F62644BE8}"/>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9502B3D4-F727-4465-83CF-1C78EBEDCE29}"/>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81A9ADB5-BE22-4BF6-8395-B8CA1E404211}"/>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26" name="Rectangle 25">
              <a:extLst>
                <a:ext uri="{FF2B5EF4-FFF2-40B4-BE49-F238E27FC236}">
                  <a16:creationId xmlns:a16="http://schemas.microsoft.com/office/drawing/2014/main" id="{DB2B6327-E770-4148-B671-42759693EA3F}"/>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2444706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8AC1B85-0052-44F6-84A0-3B3B3170E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85" r="1" b="1"/>
          <a:stretch/>
        </p:blipFill>
        <p:spPr bwMode="auto">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9F2B6A-28D6-4DA9-8BA1-42804681A4A0}"/>
              </a:ext>
            </a:extLst>
          </p:cNvPr>
          <p:cNvSpPr txBox="1"/>
          <p:nvPr/>
        </p:nvSpPr>
        <p:spPr>
          <a:xfrm>
            <a:off x="0" y="6488658"/>
            <a:ext cx="6778459" cy="369332"/>
          </a:xfrm>
          <a:prstGeom prst="rect">
            <a:avLst/>
          </a:prstGeom>
          <a:noFill/>
        </p:spPr>
        <p:txBody>
          <a:bodyPr wrap="none" rtlCol="0">
            <a:spAutoFit/>
          </a:bodyPr>
          <a:lstStyle/>
          <a:p>
            <a:r>
              <a:rPr lang="pt-PT" dirty="0">
                <a:solidFill>
                  <a:schemeClr val="bg1"/>
                </a:solidFill>
              </a:rPr>
              <a:t>Agora Garden Tower, Taipei Taiwan,  by Vicent Callebaut Architectures </a:t>
            </a:r>
            <a:endParaRPr lang="en-GB" dirty="0">
              <a:solidFill>
                <a:schemeClr val="bg1"/>
              </a:solidFill>
            </a:endParaRPr>
          </a:p>
        </p:txBody>
      </p:sp>
      <p:sp>
        <p:nvSpPr>
          <p:cNvPr id="3" name="Rectangle 2">
            <a:extLst>
              <a:ext uri="{FF2B5EF4-FFF2-40B4-BE49-F238E27FC236}">
                <a16:creationId xmlns:a16="http://schemas.microsoft.com/office/drawing/2014/main" id="{AC746167-773D-454B-93D0-ACE7D5A33F35}"/>
              </a:ext>
            </a:extLst>
          </p:cNvPr>
          <p:cNvSpPr/>
          <p:nvPr/>
        </p:nvSpPr>
        <p:spPr>
          <a:xfrm rot="19651609">
            <a:off x="-498088" y="3079932"/>
            <a:ext cx="6778458" cy="230832"/>
          </a:xfrm>
          <a:prstGeom prst="rect">
            <a:avLst/>
          </a:prstGeom>
        </p:spPr>
        <p:txBody>
          <a:bodyPr wrap="square">
            <a:spAutoFit/>
          </a:bodyPr>
          <a:lstStyle/>
          <a:p>
            <a:r>
              <a:rPr lang="en-GB" sz="900" dirty="0"/>
              <a:t>http://vincent.callebaut.org/object/110130_taipei/taipei/projects</a:t>
            </a:r>
          </a:p>
        </p:txBody>
      </p:sp>
      <p:sp>
        <p:nvSpPr>
          <p:cNvPr id="2" name="Rectangle 1">
            <a:extLst>
              <a:ext uri="{FF2B5EF4-FFF2-40B4-BE49-F238E27FC236}">
                <a16:creationId xmlns:a16="http://schemas.microsoft.com/office/drawing/2014/main" id="{226C1E80-38A1-48D2-B70B-08D97BE56E66}"/>
              </a:ext>
            </a:extLst>
          </p:cNvPr>
          <p:cNvSpPr/>
          <p:nvPr/>
        </p:nvSpPr>
        <p:spPr>
          <a:xfrm>
            <a:off x="0" y="0"/>
            <a:ext cx="10655454"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6" name="Picture 12" descr="Imagem relacionada">
            <a:extLst>
              <a:ext uri="{FF2B5EF4-FFF2-40B4-BE49-F238E27FC236}">
                <a16:creationId xmlns:a16="http://schemas.microsoft.com/office/drawing/2014/main" id="{9E03965F-C02A-43C5-B8E6-F2E5011880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9467"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ara png problem icon">
            <a:extLst>
              <a:ext uri="{FF2B5EF4-FFF2-40B4-BE49-F238E27FC236}">
                <a16:creationId xmlns:a16="http://schemas.microsoft.com/office/drawing/2014/main" id="{740D5A96-47C3-4ADD-9F14-17933EFA9E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129"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E6E4B8C-404F-483B-85AD-954709357433}"/>
              </a:ext>
            </a:extLst>
          </p:cNvPr>
          <p:cNvSpPr>
            <a:spLocks noGrp="1"/>
          </p:cNvSpPr>
          <p:nvPr>
            <p:ph type="title"/>
          </p:nvPr>
        </p:nvSpPr>
        <p:spPr>
          <a:xfrm>
            <a:off x="838200" y="365125"/>
            <a:ext cx="10655454" cy="1325563"/>
          </a:xfrm>
        </p:spPr>
        <p:txBody>
          <a:bodyPr/>
          <a:lstStyle/>
          <a:p>
            <a:pPr algn="r"/>
            <a:r>
              <a:rPr lang="pt-PT" dirty="0"/>
              <a:t>Optimization</a:t>
            </a:r>
            <a:endParaRPr lang="en-GB" dirty="0"/>
          </a:p>
        </p:txBody>
      </p:sp>
      <p:pic>
        <p:nvPicPr>
          <p:cNvPr id="1038" name="Picture 14" descr="Resultado de imagem para png complexity icon">
            <a:extLst>
              <a:ext uri="{FF2B5EF4-FFF2-40B4-BE49-F238E27FC236}">
                <a16:creationId xmlns:a16="http://schemas.microsoft.com/office/drawing/2014/main" id="{0A9DDECD-17B9-477D-856A-C216C99BF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805" y="2233008"/>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868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ext uri="{D42A27DB-BD31-4B8C-83A1-F6EECF244321}">
                <p14:modId xmlns:p14="http://schemas.microsoft.com/office/powerpoint/2010/main" val="980944173"/>
              </p:ext>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29.67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dirty="0">
                          <a:solidFill>
                            <a:schemeClr val="bg1">
                              <a:lumMod val="65000"/>
                            </a:schemeClr>
                          </a:solidFill>
                        </a:rPr>
                        <a:t>53.39</a:t>
                      </a:r>
                      <a:endParaRPr lang="en-GB" sz="2400" b="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b="1" dirty="0">
                          <a:solidFill>
                            <a:schemeClr val="bg1">
                              <a:lumMod val="65000"/>
                            </a:schemeClr>
                          </a:solidFill>
                        </a:rPr>
                        <a:t>38.00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29.15</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29.33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49.78</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b="1" dirty="0">
                          <a:solidFill>
                            <a:schemeClr val="bg1">
                              <a:lumMod val="65000"/>
                            </a:schemeClr>
                          </a:solidFill>
                        </a:rPr>
                        <a:t>30.33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44.61</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b="0" dirty="0">
                          <a:solidFill>
                            <a:schemeClr val="bg1">
                              <a:lumMod val="65000"/>
                            </a:schemeClr>
                          </a:solidFill>
                        </a:rPr>
                        <a:t>22.66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0" dirty="0">
                          <a:solidFill>
                            <a:schemeClr val="bg1">
                              <a:lumMod val="65000"/>
                            </a:schemeClr>
                          </a:solidFill>
                        </a:rPr>
                        <a:t>44.16</a:t>
                      </a:r>
                      <a:endParaRPr lang="en-GB" sz="2400" b="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23.33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47.86</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dirty="0">
                          <a:solidFill>
                            <a:schemeClr val="bg1">
                              <a:lumMod val="65000"/>
                            </a:schemeClr>
                          </a:solidFill>
                        </a:rPr>
                        <a:t>15.00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54.72</a:t>
                      </a:r>
                      <a:endParaRPr lang="en-GB" sz="2400" b="1"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dirty="0">
                          <a:solidFill>
                            <a:schemeClr val="bg1">
                              <a:lumMod val="65000"/>
                            </a:schemeClr>
                          </a:solidFill>
                        </a:rPr>
                        <a:t>22.67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69.21</a:t>
                      </a:r>
                      <a:endParaRPr lang="en-GB" sz="2400" b="1"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22" name="Title 1">
            <a:extLst>
              <a:ext uri="{FF2B5EF4-FFF2-40B4-BE49-F238E27FC236}">
                <a16:creationId xmlns:a16="http://schemas.microsoft.com/office/drawing/2014/main" id="{8AC2691E-B2E6-424E-B4C3-1744D5568DE6}"/>
              </a:ext>
            </a:extLst>
          </p:cNvPr>
          <p:cNvSpPr>
            <a:spLocks noGrp="1"/>
          </p:cNvSpPr>
          <p:nvPr>
            <p:ph type="title"/>
          </p:nvPr>
        </p:nvSpPr>
        <p:spPr>
          <a:xfrm>
            <a:off x="3566160" y="614146"/>
            <a:ext cx="7975598" cy="598488"/>
          </a:xfrm>
        </p:spPr>
        <p:txBody>
          <a:bodyPr>
            <a:noAutofit/>
          </a:bodyPr>
          <a:lstStyle/>
          <a:p>
            <a:r>
              <a:rPr lang="pt-PT" sz="2400" dirty="0">
                <a:latin typeface="+mn-lt"/>
              </a:rPr>
              <a:t>Cardinality		Diversity	   Accuracy/Convergence</a:t>
            </a:r>
            <a:endParaRPr lang="en-US" sz="2400" dirty="0">
              <a:latin typeface="+mn-lt"/>
            </a:endParaRPr>
          </a:p>
        </p:txBody>
      </p:sp>
      <p:grpSp>
        <p:nvGrpSpPr>
          <p:cNvPr id="23" name="Group 22">
            <a:extLst>
              <a:ext uri="{FF2B5EF4-FFF2-40B4-BE49-F238E27FC236}">
                <a16:creationId xmlns:a16="http://schemas.microsoft.com/office/drawing/2014/main" id="{227FC224-5F30-4BCB-B593-0BE307358494}"/>
              </a:ext>
            </a:extLst>
          </p:cNvPr>
          <p:cNvGrpSpPr/>
          <p:nvPr/>
        </p:nvGrpSpPr>
        <p:grpSpPr>
          <a:xfrm>
            <a:off x="1041747" y="1393054"/>
            <a:ext cx="2047712" cy="4376023"/>
            <a:chOff x="-871626" y="1393053"/>
            <a:chExt cx="2047712" cy="4376023"/>
          </a:xfrm>
        </p:grpSpPr>
        <p:grpSp>
          <p:nvGrpSpPr>
            <p:cNvPr id="25" name="Group 24">
              <a:extLst>
                <a:ext uri="{FF2B5EF4-FFF2-40B4-BE49-F238E27FC236}">
                  <a16:creationId xmlns:a16="http://schemas.microsoft.com/office/drawing/2014/main" id="{FE7080AB-A1BD-465B-B300-952EC7A9970C}"/>
                </a:ext>
              </a:extLst>
            </p:cNvPr>
            <p:cNvGrpSpPr/>
            <p:nvPr/>
          </p:nvGrpSpPr>
          <p:grpSpPr>
            <a:xfrm>
              <a:off x="-871626" y="1393053"/>
              <a:ext cx="2047712" cy="4376023"/>
              <a:chOff x="-1898977" y="1691524"/>
              <a:chExt cx="1616385" cy="3454264"/>
            </a:xfrm>
          </p:grpSpPr>
          <p:sp>
            <p:nvSpPr>
              <p:cNvPr id="27" name="Rectangle 26">
                <a:extLst>
                  <a:ext uri="{FF2B5EF4-FFF2-40B4-BE49-F238E27FC236}">
                    <a16:creationId xmlns:a16="http://schemas.microsoft.com/office/drawing/2014/main" id="{2DDF6380-9952-4EF0-A07A-7E888EB61DDD}"/>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BE3791C6-7B68-4A57-9142-F31807FCCBF3}"/>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A94171D3-6FE9-4602-865F-5131532BECD4}"/>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4F8A6674-4B43-4390-847A-1DF5E8A96AAB}"/>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5B238A8B-8017-4E84-9DDE-D594DDA818A9}"/>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D72A8A9E-B849-4326-B89C-BFD60F8383FE}"/>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3CD4B520-4232-420F-AD26-C151F1186025}"/>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34" name="Rectangle 33">
                <a:extLst>
                  <a:ext uri="{FF2B5EF4-FFF2-40B4-BE49-F238E27FC236}">
                    <a16:creationId xmlns:a16="http://schemas.microsoft.com/office/drawing/2014/main" id="{2DBD9828-7E75-4C86-A28B-CED7081E8CC4}"/>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35" name="Rectangle 34">
                <a:extLst>
                  <a:ext uri="{FF2B5EF4-FFF2-40B4-BE49-F238E27FC236}">
                    <a16:creationId xmlns:a16="http://schemas.microsoft.com/office/drawing/2014/main" id="{A504D6EC-C638-49BC-9589-50D746464770}"/>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36" name="Rectangle 35">
                <a:extLst>
                  <a:ext uri="{FF2B5EF4-FFF2-40B4-BE49-F238E27FC236}">
                    <a16:creationId xmlns:a16="http://schemas.microsoft.com/office/drawing/2014/main" id="{F579AF7D-B9CE-418D-B89E-DFD5FFFC67B5}"/>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37" name="Rectangle 36">
                <a:extLst>
                  <a:ext uri="{FF2B5EF4-FFF2-40B4-BE49-F238E27FC236}">
                    <a16:creationId xmlns:a16="http://schemas.microsoft.com/office/drawing/2014/main" id="{DD840A10-860F-43E7-AA94-71812F1200A5}"/>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38" name="Rectangle 37">
                <a:extLst>
                  <a:ext uri="{FF2B5EF4-FFF2-40B4-BE49-F238E27FC236}">
                    <a16:creationId xmlns:a16="http://schemas.microsoft.com/office/drawing/2014/main" id="{EF2FBB6B-4B47-41CC-A039-70301F8CB8D5}"/>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39" name="Rectangle 38">
                <a:extLst>
                  <a:ext uri="{FF2B5EF4-FFF2-40B4-BE49-F238E27FC236}">
                    <a16:creationId xmlns:a16="http://schemas.microsoft.com/office/drawing/2014/main" id="{4A93F17B-7C72-48C4-B36A-3ACBCC6E731A}"/>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8746A7A0-9F4B-4081-9CEE-383E5F5617FE}"/>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06D5370E-DCA6-4A88-B867-508FA518FD64}"/>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26" name="Rectangle 25">
              <a:extLst>
                <a:ext uri="{FF2B5EF4-FFF2-40B4-BE49-F238E27FC236}">
                  <a16:creationId xmlns:a16="http://schemas.microsoft.com/office/drawing/2014/main" id="{78AEA849-1C91-418C-B302-DEDB0448A9CE}"/>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1643321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3564" y="614146"/>
            <a:ext cx="8013700" cy="598488"/>
          </a:xfrm>
        </p:spPr>
        <p:txBody>
          <a:bodyPr>
            <a:noAutofit/>
          </a:bodyPr>
          <a:lstStyle/>
          <a:p>
            <a:r>
              <a:rPr lang="pt-PT" sz="2400" dirty="0"/>
              <a:t>Cardinality		Diversity	   Accuracy/Convergence</a:t>
            </a:r>
            <a:endParaRPr lang="en-US" sz="2400" dirty="0"/>
          </a:p>
        </p:txBody>
      </p:sp>
      <p:pic>
        <p:nvPicPr>
          <p:cNvPr id="22" name="Picture 21">
            <a:extLst>
              <a:ext uri="{FF2B5EF4-FFF2-40B4-BE49-F238E27FC236}">
                <a16:creationId xmlns:a16="http://schemas.microsoft.com/office/drawing/2014/main" id="{4E30AAEA-C805-422D-A6B2-93267B6C0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2" y="1299785"/>
            <a:ext cx="9818819" cy="5058177"/>
          </a:xfrm>
          <a:prstGeom prst="rect">
            <a:avLst/>
          </a:prstGeom>
        </p:spPr>
      </p:pic>
      <p:sp>
        <p:nvSpPr>
          <p:cNvPr id="14" name="Rectangle 13">
            <a:extLst>
              <a:ext uri="{FF2B5EF4-FFF2-40B4-BE49-F238E27FC236}">
                <a16:creationId xmlns:a16="http://schemas.microsoft.com/office/drawing/2014/main" id="{A4882045-F5E8-452B-A4A6-5ADD0A17767A}"/>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52C1E1-D827-4334-B97A-6504DC056B37}"/>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21" name="Rectangle 20">
            <a:extLst>
              <a:ext uri="{FF2B5EF4-FFF2-40B4-BE49-F238E27FC236}">
                <a16:creationId xmlns:a16="http://schemas.microsoft.com/office/drawing/2014/main" id="{19BE284C-FD18-4357-9E1C-8BA63E374E6E}"/>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674532-6BCB-4FD3-AEC7-CABE6323F1BD}"/>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211647D-7A1A-4065-A8C9-A5911B3B24D7}"/>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612860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ext uri="{D42A27DB-BD31-4B8C-83A1-F6EECF244321}">
                <p14:modId xmlns:p14="http://schemas.microsoft.com/office/powerpoint/2010/main" val="1854163130"/>
              </p:ext>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29.67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dirty="0">
                          <a:solidFill>
                            <a:schemeClr val="bg1">
                              <a:lumMod val="65000"/>
                            </a:schemeClr>
                          </a:solidFill>
                        </a:rPr>
                        <a:t>53.39</a:t>
                      </a:r>
                      <a:endParaRPr lang="en-GB" sz="2400" b="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1" dirty="0">
                          <a:solidFill>
                            <a:schemeClr val="bg1">
                              <a:lumMod val="65000"/>
                            </a:schemeClr>
                          </a:solidFill>
                        </a:rPr>
                        <a:t>0.72</a:t>
                      </a:r>
                      <a:endParaRPr lang="en-GB" sz="2400" b="1"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b="1" dirty="0">
                          <a:solidFill>
                            <a:schemeClr val="bg1">
                              <a:lumMod val="65000"/>
                            </a:schemeClr>
                          </a:solidFill>
                        </a:rPr>
                        <a:t>38.00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29.15</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2.26</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29.33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49.78</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1.08</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b="1" dirty="0">
                          <a:solidFill>
                            <a:schemeClr val="bg1">
                              <a:lumMod val="65000"/>
                            </a:schemeClr>
                          </a:solidFill>
                        </a:rPr>
                        <a:t>30.33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44.61</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1.23</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b="0" dirty="0">
                          <a:solidFill>
                            <a:schemeClr val="bg1">
                              <a:lumMod val="65000"/>
                            </a:schemeClr>
                          </a:solidFill>
                        </a:rPr>
                        <a:t>22.66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0" dirty="0">
                          <a:solidFill>
                            <a:schemeClr val="bg1">
                              <a:lumMod val="65000"/>
                            </a:schemeClr>
                          </a:solidFill>
                        </a:rPr>
                        <a:t>44.16</a:t>
                      </a:r>
                      <a:endParaRPr lang="en-GB" sz="2400" b="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0" dirty="0">
                          <a:solidFill>
                            <a:schemeClr val="bg1">
                              <a:lumMod val="65000"/>
                            </a:schemeClr>
                          </a:solidFill>
                        </a:rPr>
                        <a:t>1.08</a:t>
                      </a: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23.33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47.86</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1.04</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dirty="0">
                          <a:solidFill>
                            <a:schemeClr val="bg1">
                              <a:lumMod val="65000"/>
                            </a:schemeClr>
                          </a:solidFill>
                        </a:rPr>
                        <a:t>15.00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54.72</a:t>
                      </a:r>
                      <a:endParaRPr lang="en-GB" sz="2400" b="1"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0.86</a:t>
                      </a:r>
                      <a:endParaRPr lang="en-GB" sz="2400" b="1"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dirty="0">
                          <a:solidFill>
                            <a:schemeClr val="bg1">
                              <a:lumMod val="65000"/>
                            </a:schemeClr>
                          </a:solidFill>
                        </a:rPr>
                        <a:t>22.67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69.21</a:t>
                      </a:r>
                      <a:endParaRPr lang="en-GB" sz="2400" b="1"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0.54</a:t>
                      </a:r>
                      <a:endParaRPr lang="en-GB" sz="2400" b="1"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22" name="Title 1">
            <a:extLst>
              <a:ext uri="{FF2B5EF4-FFF2-40B4-BE49-F238E27FC236}">
                <a16:creationId xmlns:a16="http://schemas.microsoft.com/office/drawing/2014/main" id="{216F2A06-652A-40B9-98B8-4C7647C4BC1A}"/>
              </a:ext>
            </a:extLst>
          </p:cNvPr>
          <p:cNvSpPr>
            <a:spLocks noGrp="1"/>
          </p:cNvSpPr>
          <p:nvPr>
            <p:ph type="title"/>
          </p:nvPr>
        </p:nvSpPr>
        <p:spPr>
          <a:xfrm>
            <a:off x="3566160" y="614146"/>
            <a:ext cx="7975598" cy="598488"/>
          </a:xfrm>
        </p:spPr>
        <p:txBody>
          <a:bodyPr>
            <a:noAutofit/>
          </a:bodyPr>
          <a:lstStyle/>
          <a:p>
            <a:r>
              <a:rPr lang="pt-PT" sz="2400" dirty="0">
                <a:latin typeface="+mn-lt"/>
              </a:rPr>
              <a:t>Cardinality		Diversity	   Accuracy/Convergence</a:t>
            </a:r>
            <a:endParaRPr lang="en-US" sz="2400" dirty="0">
              <a:latin typeface="+mn-lt"/>
            </a:endParaRPr>
          </a:p>
        </p:txBody>
      </p:sp>
      <p:grpSp>
        <p:nvGrpSpPr>
          <p:cNvPr id="23" name="Group 22">
            <a:extLst>
              <a:ext uri="{FF2B5EF4-FFF2-40B4-BE49-F238E27FC236}">
                <a16:creationId xmlns:a16="http://schemas.microsoft.com/office/drawing/2014/main" id="{831E2A23-8607-4E54-9D08-C62D32A64AFA}"/>
              </a:ext>
            </a:extLst>
          </p:cNvPr>
          <p:cNvGrpSpPr/>
          <p:nvPr/>
        </p:nvGrpSpPr>
        <p:grpSpPr>
          <a:xfrm>
            <a:off x="1041747" y="1393054"/>
            <a:ext cx="2047712" cy="4376023"/>
            <a:chOff x="-871626" y="1393053"/>
            <a:chExt cx="2047712" cy="4376023"/>
          </a:xfrm>
        </p:grpSpPr>
        <p:grpSp>
          <p:nvGrpSpPr>
            <p:cNvPr id="25" name="Group 24">
              <a:extLst>
                <a:ext uri="{FF2B5EF4-FFF2-40B4-BE49-F238E27FC236}">
                  <a16:creationId xmlns:a16="http://schemas.microsoft.com/office/drawing/2014/main" id="{8098DC54-6774-4D59-A6B7-DF4BA1E8C12B}"/>
                </a:ext>
              </a:extLst>
            </p:cNvPr>
            <p:cNvGrpSpPr/>
            <p:nvPr/>
          </p:nvGrpSpPr>
          <p:grpSpPr>
            <a:xfrm>
              <a:off x="-871626" y="1393053"/>
              <a:ext cx="2047712" cy="4376023"/>
              <a:chOff x="-1898977" y="1691524"/>
              <a:chExt cx="1616385" cy="3454264"/>
            </a:xfrm>
          </p:grpSpPr>
          <p:sp>
            <p:nvSpPr>
              <p:cNvPr id="27" name="Rectangle 26">
                <a:extLst>
                  <a:ext uri="{FF2B5EF4-FFF2-40B4-BE49-F238E27FC236}">
                    <a16:creationId xmlns:a16="http://schemas.microsoft.com/office/drawing/2014/main" id="{DD7DC255-4790-485D-81C7-3CEB023033C4}"/>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082CDE65-FFE5-432B-BE9F-855D93710553}"/>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E702E7A1-07F0-483D-ABBC-A4BEB7DF0114}"/>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8B116458-8E98-4ECD-878F-CBD5210838FE}"/>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AD6CA956-D875-4EDD-830A-E8472EAB31F8}"/>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000F518D-7365-400B-A09B-0C7A06FE9413}"/>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507D73F0-FAD4-4247-94E9-6548634ABBD2}"/>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34" name="Rectangle 33">
                <a:extLst>
                  <a:ext uri="{FF2B5EF4-FFF2-40B4-BE49-F238E27FC236}">
                    <a16:creationId xmlns:a16="http://schemas.microsoft.com/office/drawing/2014/main" id="{634A8DAE-DC76-4FEE-877E-0F68A47AFDA8}"/>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35" name="Rectangle 34">
                <a:extLst>
                  <a:ext uri="{FF2B5EF4-FFF2-40B4-BE49-F238E27FC236}">
                    <a16:creationId xmlns:a16="http://schemas.microsoft.com/office/drawing/2014/main" id="{9BEC5F71-2528-46DA-BF95-6314927FD377}"/>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36" name="Rectangle 35">
                <a:extLst>
                  <a:ext uri="{FF2B5EF4-FFF2-40B4-BE49-F238E27FC236}">
                    <a16:creationId xmlns:a16="http://schemas.microsoft.com/office/drawing/2014/main" id="{0A8E2EF5-0DAB-41B1-9DCD-B266A2B81E3E}"/>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37" name="Rectangle 36">
                <a:extLst>
                  <a:ext uri="{FF2B5EF4-FFF2-40B4-BE49-F238E27FC236}">
                    <a16:creationId xmlns:a16="http://schemas.microsoft.com/office/drawing/2014/main" id="{7D9C9779-3DC8-41E1-9933-38D82A1EE448}"/>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38" name="Rectangle 37">
                <a:extLst>
                  <a:ext uri="{FF2B5EF4-FFF2-40B4-BE49-F238E27FC236}">
                    <a16:creationId xmlns:a16="http://schemas.microsoft.com/office/drawing/2014/main" id="{5190C9A6-FE9E-4EE1-BDB8-F8209C8CA8F5}"/>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39" name="Rectangle 38">
                <a:extLst>
                  <a:ext uri="{FF2B5EF4-FFF2-40B4-BE49-F238E27FC236}">
                    <a16:creationId xmlns:a16="http://schemas.microsoft.com/office/drawing/2014/main" id="{ECF59438-BDF5-4795-9C6D-27D3899B8862}"/>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0F0C7C5C-E3FB-4332-B663-077BEA337A9F}"/>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A3820151-31F9-42B8-A885-FFF770CF756F}"/>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26" name="Rectangle 25">
              <a:extLst>
                <a:ext uri="{FF2B5EF4-FFF2-40B4-BE49-F238E27FC236}">
                  <a16:creationId xmlns:a16="http://schemas.microsoft.com/office/drawing/2014/main" id="{DEAEF47F-08F2-4EE2-BA12-8E4EA8A47762}"/>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8067949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ext uri="{D42A27DB-BD31-4B8C-83A1-F6EECF244321}">
                <p14:modId xmlns:p14="http://schemas.microsoft.com/office/powerpoint/2010/main" val="3258314365"/>
              </p:ext>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29.67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dirty="0">
                          <a:solidFill>
                            <a:schemeClr val="bg1">
                              <a:lumMod val="65000"/>
                            </a:schemeClr>
                          </a:solidFill>
                        </a:rPr>
                        <a:t>53.39</a:t>
                      </a:r>
                      <a:endParaRPr lang="en-GB" sz="2400" b="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1" dirty="0">
                          <a:solidFill>
                            <a:srgbClr val="518E0C"/>
                          </a:solidFill>
                        </a:rPr>
                        <a:t>0.72</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b="1" dirty="0">
                          <a:solidFill>
                            <a:schemeClr val="bg1">
                              <a:lumMod val="65000"/>
                            </a:schemeClr>
                          </a:solidFill>
                        </a:rPr>
                        <a:t>38.00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29.15</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rgbClr val="C00000"/>
                          </a:solidFill>
                        </a:rPr>
                        <a:t>2.26</a:t>
                      </a: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29.33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49.78</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1.08</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b="1" dirty="0">
                          <a:solidFill>
                            <a:schemeClr val="bg1">
                              <a:lumMod val="65000"/>
                            </a:schemeClr>
                          </a:solidFill>
                        </a:rPr>
                        <a:t>30.33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44.61</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rgbClr val="C00000"/>
                          </a:solidFill>
                        </a:rPr>
                        <a:t>1.23</a:t>
                      </a: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b="0" dirty="0">
                          <a:solidFill>
                            <a:schemeClr val="bg1">
                              <a:lumMod val="65000"/>
                            </a:schemeClr>
                          </a:solidFill>
                        </a:rPr>
                        <a:t>22.66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0" dirty="0">
                          <a:solidFill>
                            <a:schemeClr val="bg1">
                              <a:lumMod val="65000"/>
                            </a:schemeClr>
                          </a:solidFill>
                        </a:rPr>
                        <a:t>44.16</a:t>
                      </a:r>
                      <a:endParaRPr lang="en-GB" sz="2400" b="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0" dirty="0">
                          <a:solidFill>
                            <a:schemeClr val="bg1">
                              <a:lumMod val="65000"/>
                            </a:schemeClr>
                          </a:solidFill>
                        </a:rPr>
                        <a:t>1.08</a:t>
                      </a: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23.33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47.86</a:t>
                      </a:r>
                      <a:endParaRPr lang="en-GB" sz="24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1.04</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dirty="0">
                          <a:solidFill>
                            <a:schemeClr val="bg1">
                              <a:lumMod val="65000"/>
                            </a:schemeClr>
                          </a:solidFill>
                        </a:rPr>
                        <a:t>15.00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54.72</a:t>
                      </a:r>
                      <a:endParaRPr lang="en-GB" sz="2400" b="1"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rgbClr val="518E0C"/>
                          </a:solidFill>
                        </a:rPr>
                        <a:t>0.86</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dirty="0">
                          <a:solidFill>
                            <a:schemeClr val="bg1">
                              <a:lumMod val="65000"/>
                            </a:schemeClr>
                          </a:solidFill>
                        </a:rPr>
                        <a:t>22.67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chemeClr val="bg1">
                              <a:lumMod val="65000"/>
                            </a:schemeClr>
                          </a:solidFill>
                        </a:rPr>
                        <a:t>69.21</a:t>
                      </a:r>
                      <a:endParaRPr lang="en-GB" sz="2400" b="1"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rgbClr val="518E0C"/>
                          </a:solidFill>
                        </a:rPr>
                        <a:t>0.54</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sp>
        <p:nvSpPr>
          <p:cNvPr id="22" name="Title 1">
            <a:extLst>
              <a:ext uri="{FF2B5EF4-FFF2-40B4-BE49-F238E27FC236}">
                <a16:creationId xmlns:a16="http://schemas.microsoft.com/office/drawing/2014/main" id="{4F0E7451-CD31-4715-A4BC-E69D575BEB23}"/>
              </a:ext>
            </a:extLst>
          </p:cNvPr>
          <p:cNvSpPr txBox="1">
            <a:spLocks/>
          </p:cNvSpPr>
          <p:nvPr/>
        </p:nvSpPr>
        <p:spPr>
          <a:xfrm>
            <a:off x="3566160" y="614146"/>
            <a:ext cx="7975598" cy="5984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2400">
                <a:latin typeface="+mn-lt"/>
              </a:rPr>
              <a:t>Cardinality		Diversity	   Accuracy/Convergence</a:t>
            </a:r>
            <a:endParaRPr lang="en-US" sz="2400" dirty="0">
              <a:latin typeface="+mn-lt"/>
            </a:endParaRPr>
          </a:p>
        </p:txBody>
      </p:sp>
      <p:grpSp>
        <p:nvGrpSpPr>
          <p:cNvPr id="23" name="Group 22">
            <a:extLst>
              <a:ext uri="{FF2B5EF4-FFF2-40B4-BE49-F238E27FC236}">
                <a16:creationId xmlns:a16="http://schemas.microsoft.com/office/drawing/2014/main" id="{81AFE88E-D2A0-4245-A687-0909891A2AFE}"/>
              </a:ext>
            </a:extLst>
          </p:cNvPr>
          <p:cNvGrpSpPr/>
          <p:nvPr/>
        </p:nvGrpSpPr>
        <p:grpSpPr>
          <a:xfrm>
            <a:off x="1041747" y="1393054"/>
            <a:ext cx="2047712" cy="4376023"/>
            <a:chOff x="-871626" y="1393053"/>
            <a:chExt cx="2047712" cy="4376023"/>
          </a:xfrm>
        </p:grpSpPr>
        <p:grpSp>
          <p:nvGrpSpPr>
            <p:cNvPr id="25" name="Group 24">
              <a:extLst>
                <a:ext uri="{FF2B5EF4-FFF2-40B4-BE49-F238E27FC236}">
                  <a16:creationId xmlns:a16="http://schemas.microsoft.com/office/drawing/2014/main" id="{57F5CE21-3E7E-4427-BB58-2698066433C2}"/>
                </a:ext>
              </a:extLst>
            </p:cNvPr>
            <p:cNvGrpSpPr/>
            <p:nvPr/>
          </p:nvGrpSpPr>
          <p:grpSpPr>
            <a:xfrm>
              <a:off x="-871626" y="1393053"/>
              <a:ext cx="2047712" cy="4376023"/>
              <a:chOff x="-1898977" y="1691524"/>
              <a:chExt cx="1616385" cy="3454264"/>
            </a:xfrm>
          </p:grpSpPr>
          <p:sp>
            <p:nvSpPr>
              <p:cNvPr id="27" name="Rectangle 26">
                <a:extLst>
                  <a:ext uri="{FF2B5EF4-FFF2-40B4-BE49-F238E27FC236}">
                    <a16:creationId xmlns:a16="http://schemas.microsoft.com/office/drawing/2014/main" id="{2E260CB4-828C-4D67-9C08-97B83D06C0D6}"/>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20E25586-9E5E-4B85-9932-2F4E1E85C965}"/>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20F87DB0-F5BF-4123-B26B-D2F153FACF7D}"/>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464EF8B0-614E-4452-B8C9-072768E4D539}"/>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ED3C9315-9B7D-4765-B4FF-E0912FC66B42}"/>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a:extLst>
                  <a:ext uri="{FF2B5EF4-FFF2-40B4-BE49-F238E27FC236}">
                    <a16:creationId xmlns:a16="http://schemas.microsoft.com/office/drawing/2014/main" id="{14AC1C1E-915D-438D-BC86-D9A559B430F1}"/>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12DDE8F2-D5F9-4A23-9490-C70EB83EB011}"/>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34" name="Rectangle 33">
                <a:extLst>
                  <a:ext uri="{FF2B5EF4-FFF2-40B4-BE49-F238E27FC236}">
                    <a16:creationId xmlns:a16="http://schemas.microsoft.com/office/drawing/2014/main" id="{8263FD29-11C2-4533-87FD-113772E58E96}"/>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35" name="Rectangle 34">
                <a:extLst>
                  <a:ext uri="{FF2B5EF4-FFF2-40B4-BE49-F238E27FC236}">
                    <a16:creationId xmlns:a16="http://schemas.microsoft.com/office/drawing/2014/main" id="{0D7D926B-058A-4C42-B43D-1712400E50EA}"/>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36" name="Rectangle 35">
                <a:extLst>
                  <a:ext uri="{FF2B5EF4-FFF2-40B4-BE49-F238E27FC236}">
                    <a16:creationId xmlns:a16="http://schemas.microsoft.com/office/drawing/2014/main" id="{BEAAF1AC-17AF-4555-BA20-DE983CD9F5B4}"/>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37" name="Rectangle 36">
                <a:extLst>
                  <a:ext uri="{FF2B5EF4-FFF2-40B4-BE49-F238E27FC236}">
                    <a16:creationId xmlns:a16="http://schemas.microsoft.com/office/drawing/2014/main" id="{E52AD8E0-81CF-4868-9378-1CFD30DD4725}"/>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38" name="Rectangle 37">
                <a:extLst>
                  <a:ext uri="{FF2B5EF4-FFF2-40B4-BE49-F238E27FC236}">
                    <a16:creationId xmlns:a16="http://schemas.microsoft.com/office/drawing/2014/main" id="{062B0BDB-311E-49B6-A3A9-32D0C042954F}"/>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39" name="Rectangle 38">
                <a:extLst>
                  <a:ext uri="{FF2B5EF4-FFF2-40B4-BE49-F238E27FC236}">
                    <a16:creationId xmlns:a16="http://schemas.microsoft.com/office/drawing/2014/main" id="{9C234DBE-5B77-417C-9F83-83E80E7C6938}"/>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0868CFB3-D93A-4403-A86E-083F84A32B26}"/>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E162DC27-6F37-4F4C-9983-018BA3DBE4EF}"/>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26" name="Rectangle 25">
              <a:extLst>
                <a:ext uri="{FF2B5EF4-FFF2-40B4-BE49-F238E27FC236}">
                  <a16:creationId xmlns:a16="http://schemas.microsoft.com/office/drawing/2014/main" id="{08352F70-DE85-4975-997A-5E4A121B8B98}"/>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23188614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0" y="614146"/>
            <a:ext cx="7975598" cy="598488"/>
          </a:xfrm>
        </p:spPr>
        <p:txBody>
          <a:bodyPr>
            <a:noAutofit/>
          </a:bodyPr>
          <a:lstStyle/>
          <a:p>
            <a:r>
              <a:rPr lang="pt-PT" sz="2400" dirty="0">
                <a:latin typeface="+mn-lt"/>
              </a:rPr>
              <a:t>Cardinality		Diversity	   Accuracy/Convergence</a:t>
            </a:r>
            <a:endParaRPr lang="en-US" sz="2400" dirty="0">
              <a:latin typeface="+mn-lt"/>
            </a:endParaRPr>
          </a:p>
        </p:txBody>
      </p:sp>
      <p:graphicFrame>
        <p:nvGraphicFramePr>
          <p:cNvPr id="24" name="Table 23">
            <a:extLst>
              <a:ext uri="{FF2B5EF4-FFF2-40B4-BE49-F238E27FC236}">
                <a16:creationId xmlns:a16="http://schemas.microsoft.com/office/drawing/2014/main" id="{BBE847D2-F20C-4DF0-BA4F-237040D56B61}"/>
              </a:ext>
            </a:extLst>
          </p:cNvPr>
          <p:cNvGraphicFramePr>
            <a:graphicFrameLocks noGrp="1"/>
          </p:cNvGraphicFramePr>
          <p:nvPr>
            <p:extLst>
              <p:ext uri="{D42A27DB-BD31-4B8C-83A1-F6EECF244321}">
                <p14:modId xmlns:p14="http://schemas.microsoft.com/office/powerpoint/2010/main" val="4074919298"/>
              </p:ext>
            </p:extLst>
          </p:nvPr>
        </p:nvGraphicFramePr>
        <p:xfrm>
          <a:off x="3133361" y="1503053"/>
          <a:ext cx="8127999" cy="426602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20743854"/>
                    </a:ext>
                  </a:extLst>
                </a:gridCol>
                <a:gridCol w="2709333">
                  <a:extLst>
                    <a:ext uri="{9D8B030D-6E8A-4147-A177-3AD203B41FA5}">
                      <a16:colId xmlns:a16="http://schemas.microsoft.com/office/drawing/2014/main" val="3536806816"/>
                    </a:ext>
                  </a:extLst>
                </a:gridCol>
                <a:gridCol w="2709333">
                  <a:extLst>
                    <a:ext uri="{9D8B030D-6E8A-4147-A177-3AD203B41FA5}">
                      <a16:colId xmlns:a16="http://schemas.microsoft.com/office/drawing/2014/main" val="1473866592"/>
                    </a:ext>
                  </a:extLst>
                </a:gridCol>
              </a:tblGrid>
              <a:tr h="533253">
                <a:tc>
                  <a:txBody>
                    <a:bodyPr/>
                    <a:lstStyle/>
                    <a:p>
                      <a:pPr algn="ctr"/>
                      <a:r>
                        <a:rPr lang="en-GB" sz="2400" b="0" dirty="0">
                          <a:solidFill>
                            <a:schemeClr val="bg1">
                              <a:lumMod val="65000"/>
                            </a:schemeClr>
                          </a:solidFill>
                        </a:rPr>
                        <a:t>29.67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dirty="0">
                          <a:solidFill>
                            <a:schemeClr val="bg1">
                              <a:lumMod val="65000"/>
                            </a:schemeClr>
                          </a:solidFill>
                        </a:rPr>
                        <a:t>53.39</a:t>
                      </a: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1" dirty="0">
                          <a:solidFill>
                            <a:srgbClr val="518E0C"/>
                          </a:solidFill>
                        </a:rPr>
                        <a:t>0.72</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7729416"/>
                  </a:ext>
                </a:extLst>
              </a:tr>
              <a:tr h="533253">
                <a:tc>
                  <a:txBody>
                    <a:bodyPr/>
                    <a:lstStyle/>
                    <a:p>
                      <a:pPr algn="ctr"/>
                      <a:r>
                        <a:rPr lang="en-GB" sz="2400" b="1" dirty="0">
                          <a:solidFill>
                            <a:srgbClr val="518E0C"/>
                          </a:solidFill>
                        </a:rPr>
                        <a:t>38.00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rgbClr val="C00000"/>
                          </a:solidFill>
                        </a:rPr>
                        <a:t>29.15</a:t>
                      </a: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rgbClr val="C00000"/>
                          </a:solidFill>
                        </a:rPr>
                        <a:t>2.26</a:t>
                      </a: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499352"/>
                  </a:ext>
                </a:extLst>
              </a:tr>
              <a:tr h="533253">
                <a:tc>
                  <a:txBody>
                    <a:bodyPr/>
                    <a:lstStyle/>
                    <a:p>
                      <a:pPr algn="ctr"/>
                      <a:r>
                        <a:rPr lang="en-GB" sz="2400" dirty="0">
                          <a:solidFill>
                            <a:schemeClr val="bg1">
                              <a:lumMod val="65000"/>
                            </a:schemeClr>
                          </a:solidFill>
                        </a:rPr>
                        <a:t>29.33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49.78</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1.08</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458384"/>
                  </a:ext>
                </a:extLst>
              </a:tr>
              <a:tr h="533253">
                <a:tc>
                  <a:txBody>
                    <a:bodyPr/>
                    <a:lstStyle/>
                    <a:p>
                      <a:pPr algn="ctr"/>
                      <a:r>
                        <a:rPr lang="en-GB" sz="2400" b="1" dirty="0">
                          <a:solidFill>
                            <a:srgbClr val="518E0C"/>
                          </a:solidFill>
                        </a:rPr>
                        <a:t>30.33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44.61</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rgbClr val="C00000"/>
                          </a:solidFill>
                        </a:rPr>
                        <a:t>1.23</a:t>
                      </a:r>
                      <a:endParaRPr lang="en-GB" sz="240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43843"/>
                  </a:ext>
                </a:extLst>
              </a:tr>
              <a:tr h="533253">
                <a:tc>
                  <a:txBody>
                    <a:bodyPr/>
                    <a:lstStyle/>
                    <a:p>
                      <a:pPr algn="ctr"/>
                      <a:r>
                        <a:rPr lang="en-GB" sz="2400" b="0" dirty="0">
                          <a:solidFill>
                            <a:schemeClr val="bg1">
                              <a:lumMod val="65000"/>
                            </a:schemeClr>
                          </a:solidFill>
                        </a:rPr>
                        <a:t>22.66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0" dirty="0">
                          <a:solidFill>
                            <a:srgbClr val="C00000"/>
                          </a:solidFill>
                        </a:rPr>
                        <a:t>44.16</a:t>
                      </a:r>
                      <a:endParaRPr lang="en-GB" sz="2400" b="0"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b="0" dirty="0">
                          <a:solidFill>
                            <a:schemeClr val="bg1">
                              <a:lumMod val="65000"/>
                            </a:schemeClr>
                          </a:solidFill>
                        </a:rPr>
                        <a:t>1.08</a:t>
                      </a:r>
                      <a:endParaRPr lang="en-GB" sz="2400" b="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41089"/>
                  </a:ext>
                </a:extLst>
              </a:tr>
              <a:tr h="533253">
                <a:tc>
                  <a:txBody>
                    <a:bodyPr/>
                    <a:lstStyle/>
                    <a:p>
                      <a:pPr algn="ctr"/>
                      <a:r>
                        <a:rPr lang="en-GB" sz="2400" dirty="0">
                          <a:solidFill>
                            <a:schemeClr val="bg1">
                              <a:lumMod val="65000"/>
                            </a:schemeClr>
                          </a:solidFill>
                        </a:rPr>
                        <a:t>23.33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47.86</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2400" dirty="0">
                          <a:solidFill>
                            <a:schemeClr val="bg1">
                              <a:lumMod val="65000"/>
                            </a:schemeClr>
                          </a:solidFill>
                        </a:rPr>
                        <a:t>1.04</a:t>
                      </a:r>
                      <a:endParaRPr lang="en-GB" sz="2400" dirty="0">
                        <a:solidFill>
                          <a:schemeClr val="bg1">
                            <a:lumMod val="6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406538"/>
                  </a:ext>
                </a:extLst>
              </a:tr>
              <a:tr h="533253">
                <a:tc>
                  <a:txBody>
                    <a:bodyPr/>
                    <a:lstStyle/>
                    <a:p>
                      <a:pPr algn="ctr"/>
                      <a:r>
                        <a:rPr lang="en-GB" sz="2400" dirty="0">
                          <a:solidFill>
                            <a:srgbClr val="C00000"/>
                          </a:solidFill>
                        </a:rPr>
                        <a:t>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rgbClr val="518E0C"/>
                          </a:solidFill>
                        </a:rPr>
                        <a:t>54.72</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rgbClr val="518E0C"/>
                          </a:solidFill>
                        </a:rPr>
                        <a:t>0.86</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336883"/>
                  </a:ext>
                </a:extLst>
              </a:tr>
              <a:tr h="533253">
                <a:tc>
                  <a:txBody>
                    <a:bodyPr/>
                    <a:lstStyle/>
                    <a:p>
                      <a:pPr algn="ctr"/>
                      <a:r>
                        <a:rPr lang="en-GB" sz="2400" dirty="0">
                          <a:solidFill>
                            <a:srgbClr val="C00000"/>
                          </a:solidFill>
                        </a:rPr>
                        <a:t>22.67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rgbClr val="518E0C"/>
                          </a:solidFill>
                        </a:rPr>
                        <a:t>69.21</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2400" b="1" dirty="0">
                          <a:solidFill>
                            <a:srgbClr val="518E0C"/>
                          </a:solidFill>
                        </a:rPr>
                        <a:t>0.54</a:t>
                      </a:r>
                      <a:endParaRPr lang="en-GB" sz="2400" b="1" dirty="0">
                        <a:solidFill>
                          <a:srgbClr val="518E0C"/>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3903524"/>
                  </a:ext>
                </a:extLst>
              </a:tr>
            </a:tbl>
          </a:graphicData>
        </a:graphic>
      </p:graphicFrame>
      <p:grpSp>
        <p:nvGrpSpPr>
          <p:cNvPr id="42" name="Group 41">
            <a:extLst>
              <a:ext uri="{FF2B5EF4-FFF2-40B4-BE49-F238E27FC236}">
                <a16:creationId xmlns:a16="http://schemas.microsoft.com/office/drawing/2014/main" id="{D30F3F6F-41F9-4026-A18A-36908B043C09}"/>
              </a:ext>
            </a:extLst>
          </p:cNvPr>
          <p:cNvGrpSpPr/>
          <p:nvPr/>
        </p:nvGrpSpPr>
        <p:grpSpPr>
          <a:xfrm>
            <a:off x="1041747" y="1393054"/>
            <a:ext cx="2047712" cy="4376023"/>
            <a:chOff x="-871626" y="1393053"/>
            <a:chExt cx="2047712" cy="4376023"/>
          </a:xfrm>
        </p:grpSpPr>
        <p:grpSp>
          <p:nvGrpSpPr>
            <p:cNvPr id="43" name="Group 42">
              <a:extLst>
                <a:ext uri="{FF2B5EF4-FFF2-40B4-BE49-F238E27FC236}">
                  <a16:creationId xmlns:a16="http://schemas.microsoft.com/office/drawing/2014/main" id="{B7DB6000-F1B2-4196-A1E4-A7C54DB91B61}"/>
                </a:ext>
              </a:extLst>
            </p:cNvPr>
            <p:cNvGrpSpPr/>
            <p:nvPr/>
          </p:nvGrpSpPr>
          <p:grpSpPr>
            <a:xfrm>
              <a:off x="-871626" y="1393053"/>
              <a:ext cx="2047712" cy="4376023"/>
              <a:chOff x="-1898977" y="1691524"/>
              <a:chExt cx="1616385" cy="3454264"/>
            </a:xfrm>
          </p:grpSpPr>
          <p:sp>
            <p:nvSpPr>
              <p:cNvPr id="45" name="Rectangle 44">
                <a:extLst>
                  <a:ext uri="{FF2B5EF4-FFF2-40B4-BE49-F238E27FC236}">
                    <a16:creationId xmlns:a16="http://schemas.microsoft.com/office/drawing/2014/main" id="{0BC7A011-4767-4B36-81F4-6A1FD6E1ACAE}"/>
                  </a:ext>
                </a:extLst>
              </p:cNvPr>
              <p:cNvSpPr/>
              <p:nvPr/>
            </p:nvSpPr>
            <p:spPr>
              <a:xfrm>
                <a:off x="-1898977" y="3990302"/>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6A51C37A-E842-4073-A716-3F9A0D259E03}"/>
                  </a:ext>
                </a:extLst>
              </p:cNvPr>
              <p:cNvSpPr/>
              <p:nvPr/>
            </p:nvSpPr>
            <p:spPr>
              <a:xfrm>
                <a:off x="-1898977" y="3556024"/>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91CD6597-E178-48B1-AA60-384ED2799BD1}"/>
                  </a:ext>
                </a:extLst>
              </p:cNvPr>
              <p:cNvSpPr/>
              <p:nvPr/>
            </p:nvSpPr>
            <p:spPr>
              <a:xfrm>
                <a:off x="-1898977" y="3113140"/>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55721DEF-7E3E-49FC-B672-86FA399AF77C}"/>
                  </a:ext>
                </a:extLst>
              </p:cNvPr>
              <p:cNvSpPr/>
              <p:nvPr/>
            </p:nvSpPr>
            <p:spPr>
              <a:xfrm>
                <a:off x="-1898977" y="2662636"/>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98BBD76D-9C62-4EE3-9F0D-429B761CC0E1}"/>
                  </a:ext>
                </a:extLst>
              </p:cNvPr>
              <p:cNvSpPr/>
              <p:nvPr/>
            </p:nvSpPr>
            <p:spPr>
              <a:xfrm>
                <a:off x="-1898977" y="2228657"/>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Rectangle 49">
                <a:extLst>
                  <a:ext uri="{FF2B5EF4-FFF2-40B4-BE49-F238E27FC236}">
                    <a16:creationId xmlns:a16="http://schemas.microsoft.com/office/drawing/2014/main" id="{12F07B5E-8DAA-4CD7-8A62-C869C314A405}"/>
                  </a:ext>
                </a:extLst>
              </p:cNvPr>
              <p:cNvSpPr/>
              <p:nvPr/>
            </p:nvSpPr>
            <p:spPr>
              <a:xfrm>
                <a:off x="-1898977" y="1789428"/>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CFB4AD09-C025-4DF4-8407-7030F72D8492}"/>
                  </a:ext>
                </a:extLst>
              </p:cNvPr>
              <p:cNvSpPr/>
              <p:nvPr/>
            </p:nvSpPr>
            <p:spPr>
              <a:xfrm>
                <a:off x="-1566790" y="1691524"/>
                <a:ext cx="1284198" cy="510204"/>
              </a:xfrm>
              <a:prstGeom prst="rect">
                <a:avLst/>
              </a:prstGeom>
            </p:spPr>
            <p:txBody>
              <a:bodyPr wrap="none">
                <a:spAutoFit/>
              </a:bodyPr>
              <a:lstStyle/>
              <a:p>
                <a:pPr>
                  <a:lnSpc>
                    <a:spcPts val="3500"/>
                  </a:lnSpc>
                </a:pPr>
                <a:r>
                  <a:rPr lang="en-GB" sz="2400" dirty="0"/>
                  <a:t>MOEA/D</a:t>
                </a:r>
              </a:p>
            </p:txBody>
          </p:sp>
          <p:sp>
            <p:nvSpPr>
              <p:cNvPr id="52" name="Rectangle 51">
                <a:extLst>
                  <a:ext uri="{FF2B5EF4-FFF2-40B4-BE49-F238E27FC236}">
                    <a16:creationId xmlns:a16="http://schemas.microsoft.com/office/drawing/2014/main" id="{2B460E2B-8D3D-496E-B471-68289EAD7341}"/>
                  </a:ext>
                </a:extLst>
              </p:cNvPr>
              <p:cNvSpPr/>
              <p:nvPr/>
            </p:nvSpPr>
            <p:spPr>
              <a:xfrm>
                <a:off x="-1566790" y="2133284"/>
                <a:ext cx="1060111" cy="421176"/>
              </a:xfrm>
              <a:prstGeom prst="rect">
                <a:avLst/>
              </a:prstGeom>
            </p:spPr>
            <p:txBody>
              <a:bodyPr wrap="square">
                <a:spAutoFit/>
              </a:bodyPr>
              <a:lstStyle/>
              <a:p>
                <a:pPr>
                  <a:lnSpc>
                    <a:spcPts val="3500"/>
                  </a:lnSpc>
                </a:pPr>
                <a:r>
                  <a:rPr lang="en-GB" sz="2400" dirty="0"/>
                  <a:t>PAES</a:t>
                </a:r>
              </a:p>
            </p:txBody>
          </p:sp>
          <p:sp>
            <p:nvSpPr>
              <p:cNvPr id="53" name="Rectangle 52">
                <a:extLst>
                  <a:ext uri="{FF2B5EF4-FFF2-40B4-BE49-F238E27FC236}">
                    <a16:creationId xmlns:a16="http://schemas.microsoft.com/office/drawing/2014/main" id="{449FC1B9-B200-4FDC-859B-8E8CFB6654EB}"/>
                  </a:ext>
                </a:extLst>
              </p:cNvPr>
              <p:cNvSpPr/>
              <p:nvPr/>
            </p:nvSpPr>
            <p:spPr>
              <a:xfrm>
                <a:off x="-1566790" y="2571543"/>
                <a:ext cx="1201939" cy="421176"/>
              </a:xfrm>
              <a:prstGeom prst="rect">
                <a:avLst/>
              </a:prstGeom>
            </p:spPr>
            <p:txBody>
              <a:bodyPr wrap="square">
                <a:spAutoFit/>
              </a:bodyPr>
              <a:lstStyle/>
              <a:p>
                <a:pPr>
                  <a:lnSpc>
                    <a:spcPts val="3500"/>
                  </a:lnSpc>
                </a:pPr>
                <a:r>
                  <a:rPr lang="en-GB" sz="2400" dirty="0"/>
                  <a:t>PESA2</a:t>
                </a:r>
              </a:p>
            </p:txBody>
          </p:sp>
          <p:sp>
            <p:nvSpPr>
              <p:cNvPr id="54" name="Rectangle 53">
                <a:extLst>
                  <a:ext uri="{FF2B5EF4-FFF2-40B4-BE49-F238E27FC236}">
                    <a16:creationId xmlns:a16="http://schemas.microsoft.com/office/drawing/2014/main" id="{B003F667-A630-43CF-8998-9DEDB5C4E4E2}"/>
                  </a:ext>
                </a:extLst>
              </p:cNvPr>
              <p:cNvSpPr/>
              <p:nvPr/>
            </p:nvSpPr>
            <p:spPr>
              <a:xfrm>
                <a:off x="-1566790" y="3027647"/>
                <a:ext cx="1210460" cy="510204"/>
              </a:xfrm>
              <a:prstGeom prst="rect">
                <a:avLst/>
              </a:prstGeom>
            </p:spPr>
            <p:txBody>
              <a:bodyPr wrap="none">
                <a:spAutoFit/>
              </a:bodyPr>
              <a:lstStyle/>
              <a:p>
                <a:pPr>
                  <a:lnSpc>
                    <a:spcPts val="3500"/>
                  </a:lnSpc>
                </a:pPr>
                <a:r>
                  <a:rPr lang="el-GR" sz="2400" dirty="0"/>
                  <a:t>ε</a:t>
                </a:r>
                <a:r>
                  <a:rPr lang="en-GB" sz="2400" dirty="0"/>
                  <a:t>-MOEA</a:t>
                </a:r>
              </a:p>
            </p:txBody>
          </p:sp>
          <p:sp>
            <p:nvSpPr>
              <p:cNvPr id="55" name="Rectangle 54">
                <a:extLst>
                  <a:ext uri="{FF2B5EF4-FFF2-40B4-BE49-F238E27FC236}">
                    <a16:creationId xmlns:a16="http://schemas.microsoft.com/office/drawing/2014/main" id="{1D81478B-2C84-499D-937D-1930F9B3D500}"/>
                  </a:ext>
                </a:extLst>
              </p:cNvPr>
              <p:cNvSpPr/>
              <p:nvPr/>
            </p:nvSpPr>
            <p:spPr>
              <a:xfrm>
                <a:off x="-1567497" y="3456661"/>
                <a:ext cx="965201" cy="510204"/>
              </a:xfrm>
              <a:prstGeom prst="rect">
                <a:avLst/>
              </a:prstGeom>
            </p:spPr>
            <p:txBody>
              <a:bodyPr wrap="none">
                <a:spAutoFit/>
              </a:bodyPr>
              <a:lstStyle/>
              <a:p>
                <a:pPr>
                  <a:lnSpc>
                    <a:spcPts val="3500"/>
                  </a:lnSpc>
                </a:pPr>
                <a:r>
                  <a:rPr lang="en-GB" sz="2400" dirty="0"/>
                  <a:t>SPEA2</a:t>
                </a:r>
              </a:p>
            </p:txBody>
          </p:sp>
          <p:sp>
            <p:nvSpPr>
              <p:cNvPr id="56" name="Rectangle 55">
                <a:extLst>
                  <a:ext uri="{FF2B5EF4-FFF2-40B4-BE49-F238E27FC236}">
                    <a16:creationId xmlns:a16="http://schemas.microsoft.com/office/drawing/2014/main" id="{DB2BD5F5-7FED-473A-A9E3-FC9FF1EF45E0}"/>
                  </a:ext>
                </a:extLst>
              </p:cNvPr>
              <p:cNvSpPr/>
              <p:nvPr/>
            </p:nvSpPr>
            <p:spPr>
              <a:xfrm>
                <a:off x="-1567497" y="3893662"/>
                <a:ext cx="1144865" cy="510204"/>
              </a:xfrm>
              <a:prstGeom prst="rect">
                <a:avLst/>
              </a:prstGeom>
            </p:spPr>
            <p:txBody>
              <a:bodyPr wrap="none">
                <a:spAutoFit/>
              </a:bodyPr>
              <a:lstStyle/>
              <a:p>
                <a:pPr>
                  <a:lnSpc>
                    <a:spcPts val="3500"/>
                  </a:lnSpc>
                </a:pPr>
                <a:r>
                  <a:rPr lang="en-GB" sz="2400" dirty="0"/>
                  <a:t>NSGA-II</a:t>
                </a:r>
              </a:p>
            </p:txBody>
          </p:sp>
          <p:sp>
            <p:nvSpPr>
              <p:cNvPr id="57" name="Rectangle 56">
                <a:extLst>
                  <a:ext uri="{FF2B5EF4-FFF2-40B4-BE49-F238E27FC236}">
                    <a16:creationId xmlns:a16="http://schemas.microsoft.com/office/drawing/2014/main" id="{4ED5F289-83A4-4664-A964-1EB286D07889}"/>
                  </a:ext>
                </a:extLst>
              </p:cNvPr>
              <p:cNvSpPr/>
              <p:nvPr/>
            </p:nvSpPr>
            <p:spPr>
              <a:xfrm>
                <a:off x="-1898977" y="4427605"/>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Rectangle 57">
                <a:extLst>
                  <a:ext uri="{FF2B5EF4-FFF2-40B4-BE49-F238E27FC236}">
                    <a16:creationId xmlns:a16="http://schemas.microsoft.com/office/drawing/2014/main" id="{8D81EA1D-3E1F-4500-B016-C7FBC47F1028}"/>
                  </a:ext>
                </a:extLst>
              </p:cNvPr>
              <p:cNvSpPr/>
              <p:nvPr/>
            </p:nvSpPr>
            <p:spPr>
              <a:xfrm>
                <a:off x="-1898977" y="4868516"/>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Rectangle 58">
                <a:extLst>
                  <a:ext uri="{FF2B5EF4-FFF2-40B4-BE49-F238E27FC236}">
                    <a16:creationId xmlns:a16="http://schemas.microsoft.com/office/drawing/2014/main" id="{E8617504-A5FF-4B11-A5B9-DEBE989D4358}"/>
                  </a:ext>
                </a:extLst>
              </p:cNvPr>
              <p:cNvSpPr/>
              <p:nvPr/>
            </p:nvSpPr>
            <p:spPr>
              <a:xfrm>
                <a:off x="-1567497" y="4743053"/>
                <a:ext cx="1202645" cy="402735"/>
              </a:xfrm>
              <a:prstGeom prst="rect">
                <a:avLst/>
              </a:prstGeom>
            </p:spPr>
            <p:txBody>
              <a:bodyPr wrap="square">
                <a:spAutoFit/>
              </a:bodyPr>
              <a:lstStyle/>
              <a:p>
                <a:pPr>
                  <a:lnSpc>
                    <a:spcPts val="3500"/>
                  </a:lnSpc>
                </a:pPr>
                <a:r>
                  <a:rPr lang="en-GB" sz="2400" dirty="0"/>
                  <a:t>SMPSO</a:t>
                </a:r>
              </a:p>
            </p:txBody>
          </p:sp>
        </p:grpSp>
        <p:sp>
          <p:nvSpPr>
            <p:cNvPr id="44" name="Rectangle 43">
              <a:extLst>
                <a:ext uri="{FF2B5EF4-FFF2-40B4-BE49-F238E27FC236}">
                  <a16:creationId xmlns:a16="http://schemas.microsoft.com/office/drawing/2014/main" id="{780A7305-C6A8-48A4-B2FC-62C268C182BE}"/>
                </a:ext>
              </a:extLst>
            </p:cNvPr>
            <p:cNvSpPr/>
            <p:nvPr/>
          </p:nvSpPr>
          <p:spPr>
            <a:xfrm>
              <a:off x="-451692" y="4724813"/>
              <a:ext cx="1523567" cy="510204"/>
            </a:xfrm>
            <a:prstGeom prst="rect">
              <a:avLst/>
            </a:prstGeom>
          </p:spPr>
          <p:txBody>
            <a:bodyPr wrap="square">
              <a:spAutoFit/>
            </a:bodyPr>
            <a:lstStyle/>
            <a:p>
              <a:pPr>
                <a:lnSpc>
                  <a:spcPts val="3500"/>
                </a:lnSpc>
              </a:pPr>
              <a:r>
                <a:rPr lang="en-GB" sz="2400" dirty="0"/>
                <a:t>OMOPSO</a:t>
              </a:r>
            </a:p>
          </p:txBody>
        </p:sp>
      </p:grpSp>
    </p:spTree>
    <p:extLst>
      <p:ext uri="{BB962C8B-B14F-4D97-AF65-F5344CB8AC3E}">
        <p14:creationId xmlns:p14="http://schemas.microsoft.com/office/powerpoint/2010/main" val="35271781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07" y="1299785"/>
            <a:ext cx="9818819" cy="5058177"/>
          </a:xfrm>
          <a:prstGeom prst="rect">
            <a:avLst/>
          </a:prstGeom>
        </p:spPr>
      </p:pic>
      <p:sp>
        <p:nvSpPr>
          <p:cNvPr id="2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22" name="Picture 21"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4">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3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33"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sp>
        <p:nvSpPr>
          <p:cNvPr id="17" name="Rectangle 16">
            <a:extLst>
              <a:ext uri="{FF2B5EF4-FFF2-40B4-BE49-F238E27FC236}">
                <a16:creationId xmlns:a16="http://schemas.microsoft.com/office/drawing/2014/main" id="{839D21DC-46D9-4800-B997-5DE784295562}"/>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8B1524-7AF8-491E-B464-76A2A64E6D59}"/>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EA1EF-5373-4450-A4C9-15CF7F85DB55}"/>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31E8A7-A927-48D9-818C-7B2160199A80}"/>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3C53A87-1A45-42D3-9A69-9B715B4BF232}"/>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26909B-A61D-4665-AA33-E737267D7612}"/>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0BD4755-21A3-41E6-B993-A82350C712A2}"/>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30" name="Rectangle 29">
            <a:extLst>
              <a:ext uri="{FF2B5EF4-FFF2-40B4-BE49-F238E27FC236}">
                <a16:creationId xmlns:a16="http://schemas.microsoft.com/office/drawing/2014/main" id="{5A9A52BA-4F82-4955-81D7-B9FF7B24BEFD}"/>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31" name="Rectangle 30">
            <a:extLst>
              <a:ext uri="{FF2B5EF4-FFF2-40B4-BE49-F238E27FC236}">
                <a16:creationId xmlns:a16="http://schemas.microsoft.com/office/drawing/2014/main" id="{C49940A7-B665-4B7A-A84C-855BFB7E8D22}"/>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34" name="Rectangle 33">
            <a:extLst>
              <a:ext uri="{FF2B5EF4-FFF2-40B4-BE49-F238E27FC236}">
                <a16:creationId xmlns:a16="http://schemas.microsoft.com/office/drawing/2014/main" id="{D9E082BE-8FF6-4808-8F9C-5353CB5A574F}"/>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35" name="Rectangle 34">
            <a:extLst>
              <a:ext uri="{FF2B5EF4-FFF2-40B4-BE49-F238E27FC236}">
                <a16:creationId xmlns:a16="http://schemas.microsoft.com/office/drawing/2014/main" id="{82DF3ECC-60C0-46C2-B598-ECA9E6AC0333}"/>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36" name="Rectangle 35">
            <a:extLst>
              <a:ext uri="{FF2B5EF4-FFF2-40B4-BE49-F238E27FC236}">
                <a16:creationId xmlns:a16="http://schemas.microsoft.com/office/drawing/2014/main" id="{AAD56587-8091-4659-A2FA-24FAA2B19475}"/>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37" name="Rectangle 36">
            <a:extLst>
              <a:ext uri="{FF2B5EF4-FFF2-40B4-BE49-F238E27FC236}">
                <a16:creationId xmlns:a16="http://schemas.microsoft.com/office/drawing/2014/main" id="{7C605D92-DE1E-499A-8BA5-A5FB352DF6A2}"/>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0910F2B-0D70-4D56-861D-94840CDB2AF8}"/>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483585E-109D-4D27-A2BF-AF7417CA73D4}"/>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2010614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2AB50A-E169-43E2-878A-34CDFF449779}"/>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10834" r="18750" b="15185"/>
          <a:stretch/>
        </p:blipFill>
        <p:spPr>
          <a:xfrm>
            <a:off x="519982" y="1222657"/>
            <a:ext cx="9667876" cy="5073650"/>
          </a:xfrm>
          <a:prstGeom prst="rect">
            <a:avLst/>
          </a:prstGeom>
        </p:spPr>
      </p:pic>
      <p:sp>
        <p:nvSpPr>
          <p:cNvPr id="11"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sp>
        <p:nvSpPr>
          <p:cNvPr id="22"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pic>
        <p:nvPicPr>
          <p:cNvPr id="27" name="Picture 26"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4">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28"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sp>
        <p:nvSpPr>
          <p:cNvPr id="18" name="Rectangle 17">
            <a:extLst>
              <a:ext uri="{FF2B5EF4-FFF2-40B4-BE49-F238E27FC236}">
                <a16:creationId xmlns:a16="http://schemas.microsoft.com/office/drawing/2014/main" id="{CC22CAFC-9115-4F83-AF2F-CA789116DFA0}"/>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2377B7-2475-466D-8E15-FE19A095100F}"/>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6A7E83-4E80-4E55-9011-25DFF4544BE4}"/>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0D3183-4BF6-4570-A653-FAC270DD3C07}"/>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0AB2C8E-153B-41FF-B40D-FFF71A47F992}"/>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46EC910-D20D-4EDB-895B-B832C734F47E}"/>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7C2233CD-4767-4972-ADB8-3FADC16D20E2}"/>
              </a:ext>
            </a:extLst>
          </p:cNvPr>
          <p:cNvSpPr txBox="1">
            <a:spLocks/>
          </p:cNvSpPr>
          <p:nvPr/>
        </p:nvSpPr>
        <p:spPr>
          <a:xfrm>
            <a:off x="10786946" y="5181580"/>
            <a:ext cx="1405054" cy="1065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500"/>
              </a:lnSpc>
            </a:pPr>
            <a:r>
              <a:rPr lang="en-GB" sz="1800" dirty="0">
                <a:latin typeface="+mn-lt"/>
              </a:rPr>
              <a:t>CMA-ES</a:t>
            </a:r>
          </a:p>
          <a:p>
            <a:pPr>
              <a:lnSpc>
                <a:spcPts val="3500"/>
              </a:lnSpc>
            </a:pPr>
            <a:r>
              <a:rPr lang="en-GB" sz="1800" dirty="0">
                <a:solidFill>
                  <a:schemeClr val="bg1"/>
                </a:solidFill>
                <a:latin typeface="+mn-lt"/>
              </a:rPr>
              <a:t>GDE3</a:t>
            </a:r>
          </a:p>
        </p:txBody>
      </p:sp>
      <p:sp>
        <p:nvSpPr>
          <p:cNvPr id="26" name="Rectangle 25">
            <a:extLst>
              <a:ext uri="{FF2B5EF4-FFF2-40B4-BE49-F238E27FC236}">
                <a16:creationId xmlns:a16="http://schemas.microsoft.com/office/drawing/2014/main" id="{3859D703-C8DE-46D4-ABCA-3F6404B55D67}"/>
              </a:ext>
            </a:extLst>
          </p:cNvPr>
          <p:cNvSpPr/>
          <p:nvPr/>
        </p:nvSpPr>
        <p:spPr>
          <a:xfrm>
            <a:off x="10503530" y="5431992"/>
            <a:ext cx="171450" cy="190500"/>
          </a:xfrm>
          <a:prstGeom prst="rect">
            <a:avLst/>
          </a:prstGeom>
          <a:solidFill>
            <a:srgbClr val="4D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CFE0FA-F229-4EBE-9890-847FFFF44D1F}"/>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31" name="Rectangle 30">
            <a:extLst>
              <a:ext uri="{FF2B5EF4-FFF2-40B4-BE49-F238E27FC236}">
                <a16:creationId xmlns:a16="http://schemas.microsoft.com/office/drawing/2014/main" id="{9F3DA4E6-17B2-4540-9956-554A65952FAA}"/>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32" name="Rectangle 31">
            <a:extLst>
              <a:ext uri="{FF2B5EF4-FFF2-40B4-BE49-F238E27FC236}">
                <a16:creationId xmlns:a16="http://schemas.microsoft.com/office/drawing/2014/main" id="{A5E94D8A-6734-43A2-845B-70E5F5603BFF}"/>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33" name="Rectangle 32">
            <a:extLst>
              <a:ext uri="{FF2B5EF4-FFF2-40B4-BE49-F238E27FC236}">
                <a16:creationId xmlns:a16="http://schemas.microsoft.com/office/drawing/2014/main" id="{B93524AF-3C31-421D-87AD-D86E1257F9C3}"/>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34" name="Rectangle 33">
            <a:extLst>
              <a:ext uri="{FF2B5EF4-FFF2-40B4-BE49-F238E27FC236}">
                <a16:creationId xmlns:a16="http://schemas.microsoft.com/office/drawing/2014/main" id="{466F4612-430C-49C4-979A-25DEB0F39BEC}"/>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35" name="Rectangle 34">
            <a:extLst>
              <a:ext uri="{FF2B5EF4-FFF2-40B4-BE49-F238E27FC236}">
                <a16:creationId xmlns:a16="http://schemas.microsoft.com/office/drawing/2014/main" id="{1D669F43-EF07-4D9D-943B-7855F008CE42}"/>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36" name="Rectangle 35">
            <a:extLst>
              <a:ext uri="{FF2B5EF4-FFF2-40B4-BE49-F238E27FC236}">
                <a16:creationId xmlns:a16="http://schemas.microsoft.com/office/drawing/2014/main" id="{102BBABF-25C6-46B8-ADD7-3EF7657B00C9}"/>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8E4EBAE-0446-4A73-B471-524774931202}"/>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DDA642E-43F2-4C6B-ACF1-D329C57BB227}"/>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31072689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9" name="Picture 8"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19"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20"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22" name="Picture 21">
            <a:extLst>
              <a:ext uri="{FF2B5EF4-FFF2-40B4-BE49-F238E27FC236}">
                <a16:creationId xmlns:a16="http://schemas.microsoft.com/office/drawing/2014/main" id="{05CA715B-D347-4ADB-8116-0B4A98475E3C}"/>
              </a:ext>
            </a:extLst>
          </p:cNvPr>
          <p:cNvPicPr>
            <a:picLocks noChangeAspect="1"/>
          </p:cNvPicPr>
          <p:nvPr/>
        </p:nvPicPr>
        <p:blipFill rotWithShape="1">
          <a:blip r:embed="rId4">
            <a:extLst>
              <a:ext uri="{28A0092B-C50C-407E-A947-70E740481C1C}">
                <a14:useLocalDpi xmlns:a14="http://schemas.microsoft.com/office/drawing/2010/main" val="0"/>
              </a:ext>
            </a:extLst>
          </a:blip>
          <a:srcRect l="1980" t="10000" r="18750" b="14629"/>
          <a:stretch/>
        </p:blipFill>
        <p:spPr>
          <a:xfrm>
            <a:off x="523157" y="1165507"/>
            <a:ext cx="9664700" cy="5168900"/>
          </a:xfrm>
          <a:prstGeom prst="rect">
            <a:avLst/>
          </a:prstGeom>
        </p:spPr>
      </p:pic>
      <p:sp>
        <p:nvSpPr>
          <p:cNvPr id="18" name="Rectangle 17">
            <a:extLst>
              <a:ext uri="{FF2B5EF4-FFF2-40B4-BE49-F238E27FC236}">
                <a16:creationId xmlns:a16="http://schemas.microsoft.com/office/drawing/2014/main" id="{DA1E6294-17DA-4972-A569-F00337F4961A}"/>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2AAFAC-E5FC-4B74-BED7-578CF2DAA5ED}"/>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EA8EC16-694B-48AB-A079-AD5F4E6E301D}"/>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9D93C2-3249-4700-BBBF-7BF9E8D15CB6}"/>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0447D97-9854-4156-8EF7-9FB92E089B50}"/>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BBCD000-D5A3-48E0-BD7B-02FA2A3471D2}"/>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54E190F7-A5F4-483F-B9F7-8DC6CF92F155}"/>
              </a:ext>
            </a:extLst>
          </p:cNvPr>
          <p:cNvSpPr txBox="1">
            <a:spLocks/>
          </p:cNvSpPr>
          <p:nvPr/>
        </p:nvSpPr>
        <p:spPr>
          <a:xfrm>
            <a:off x="10786946" y="5181580"/>
            <a:ext cx="1405054" cy="1065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500"/>
              </a:lnSpc>
            </a:pPr>
            <a:r>
              <a:rPr lang="en-GB" sz="1800" dirty="0">
                <a:latin typeface="+mn-lt"/>
              </a:rPr>
              <a:t>CMA-ES</a:t>
            </a:r>
          </a:p>
          <a:p>
            <a:pPr>
              <a:lnSpc>
                <a:spcPts val="3500"/>
              </a:lnSpc>
            </a:pPr>
            <a:r>
              <a:rPr lang="en-GB" sz="1800" dirty="0">
                <a:solidFill>
                  <a:schemeClr val="bg1"/>
                </a:solidFill>
                <a:latin typeface="+mn-lt"/>
              </a:rPr>
              <a:t>GDE3</a:t>
            </a:r>
          </a:p>
        </p:txBody>
      </p:sp>
      <p:sp>
        <p:nvSpPr>
          <p:cNvPr id="39" name="Rectangle 38">
            <a:extLst>
              <a:ext uri="{FF2B5EF4-FFF2-40B4-BE49-F238E27FC236}">
                <a16:creationId xmlns:a16="http://schemas.microsoft.com/office/drawing/2014/main" id="{8E03B008-6C2C-42BB-873F-71414701AD0B}"/>
              </a:ext>
            </a:extLst>
          </p:cNvPr>
          <p:cNvSpPr/>
          <p:nvPr/>
        </p:nvSpPr>
        <p:spPr>
          <a:xfrm>
            <a:off x="10503530" y="5431992"/>
            <a:ext cx="171450" cy="190500"/>
          </a:xfrm>
          <a:prstGeom prst="rect">
            <a:avLst/>
          </a:prstGeom>
          <a:solidFill>
            <a:srgbClr val="4D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0B8553-993E-4B33-9F5E-93A1353F099A}"/>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42" name="Rectangle 41">
            <a:extLst>
              <a:ext uri="{FF2B5EF4-FFF2-40B4-BE49-F238E27FC236}">
                <a16:creationId xmlns:a16="http://schemas.microsoft.com/office/drawing/2014/main" id="{75AE279C-3A10-4F01-B52B-F777536E5CA3}"/>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43" name="Rectangle 42">
            <a:extLst>
              <a:ext uri="{FF2B5EF4-FFF2-40B4-BE49-F238E27FC236}">
                <a16:creationId xmlns:a16="http://schemas.microsoft.com/office/drawing/2014/main" id="{D655ADD7-948C-410C-A17B-E2091DC04E68}"/>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4" name="Rectangle 43">
            <a:extLst>
              <a:ext uri="{FF2B5EF4-FFF2-40B4-BE49-F238E27FC236}">
                <a16:creationId xmlns:a16="http://schemas.microsoft.com/office/drawing/2014/main" id="{8D205907-91E8-478D-B1C4-14ED778F10D7}"/>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45" name="Rectangle 44">
            <a:extLst>
              <a:ext uri="{FF2B5EF4-FFF2-40B4-BE49-F238E27FC236}">
                <a16:creationId xmlns:a16="http://schemas.microsoft.com/office/drawing/2014/main" id="{FDBBD397-C92A-4A9F-BB00-63CA39C60D42}"/>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46" name="Rectangle 45">
            <a:extLst>
              <a:ext uri="{FF2B5EF4-FFF2-40B4-BE49-F238E27FC236}">
                <a16:creationId xmlns:a16="http://schemas.microsoft.com/office/drawing/2014/main" id="{B150D743-DFBD-4594-8D0E-D87F2C4E1FD7}"/>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47" name="Rectangle 46">
            <a:extLst>
              <a:ext uri="{FF2B5EF4-FFF2-40B4-BE49-F238E27FC236}">
                <a16:creationId xmlns:a16="http://schemas.microsoft.com/office/drawing/2014/main" id="{946320DE-9C52-4257-8A65-F0476A2636E2}"/>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A51C9B-6137-4653-86D5-3F9D8468FF53}"/>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7DB78BA-12CB-409A-90DE-2675654321B7}"/>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33002523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9" name="Picture 8"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19"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20"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22" name="Picture 21" descr="A map of a computer&#10;&#10;Description automatically generated">
            <a:extLst>
              <a:ext uri="{FF2B5EF4-FFF2-40B4-BE49-F238E27FC236}">
                <a16:creationId xmlns:a16="http://schemas.microsoft.com/office/drawing/2014/main" id="{E3C1970D-5B25-4CB3-9CC9-0010B74F01FA}"/>
              </a:ext>
            </a:extLst>
          </p:cNvPr>
          <p:cNvPicPr>
            <a:picLocks noChangeAspect="1"/>
          </p:cNvPicPr>
          <p:nvPr/>
        </p:nvPicPr>
        <p:blipFill rotWithShape="1">
          <a:blip r:embed="rId4">
            <a:extLst>
              <a:ext uri="{28A0092B-C50C-407E-A947-70E740481C1C}">
                <a14:useLocalDpi xmlns:a14="http://schemas.microsoft.com/office/drawing/2010/main" val="0"/>
              </a:ext>
            </a:extLst>
          </a:blip>
          <a:srcRect l="2396" t="11296" r="18438" b="15185"/>
          <a:stretch/>
        </p:blipFill>
        <p:spPr>
          <a:xfrm>
            <a:off x="573957" y="1254407"/>
            <a:ext cx="9652000" cy="5041900"/>
          </a:xfrm>
          <a:prstGeom prst="rect">
            <a:avLst/>
          </a:prstGeom>
        </p:spPr>
      </p:pic>
      <p:sp>
        <p:nvSpPr>
          <p:cNvPr id="21" name="Rectangle 20">
            <a:extLst>
              <a:ext uri="{FF2B5EF4-FFF2-40B4-BE49-F238E27FC236}">
                <a16:creationId xmlns:a16="http://schemas.microsoft.com/office/drawing/2014/main" id="{FDCF662E-DB7D-4018-9827-F73BA945D0F8}"/>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6F7026D-CD2B-4D8B-96AB-6DF661ABF145}"/>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5FA2C4A-28EB-4727-A2F3-DD30FBEA9122}"/>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3FC75AF-1815-4159-A36E-D188BDCAB2AB}"/>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FF6DAC4-D502-4AEA-8557-E916A1C5E130}"/>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11B1A55-652C-4BFB-8559-FD5FB37AF45B}"/>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AC7FADB8-2A4A-4EB0-8862-F9954A97680C}"/>
              </a:ext>
            </a:extLst>
          </p:cNvPr>
          <p:cNvSpPr txBox="1">
            <a:spLocks/>
          </p:cNvSpPr>
          <p:nvPr/>
        </p:nvSpPr>
        <p:spPr>
          <a:xfrm>
            <a:off x="10786946" y="5181580"/>
            <a:ext cx="1405054" cy="1065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500"/>
              </a:lnSpc>
            </a:pPr>
            <a:r>
              <a:rPr lang="en-GB" sz="1800">
                <a:latin typeface="+mn-lt"/>
              </a:rPr>
              <a:t>CMA-ES</a:t>
            </a:r>
          </a:p>
          <a:p>
            <a:pPr>
              <a:lnSpc>
                <a:spcPts val="3500"/>
              </a:lnSpc>
            </a:pPr>
            <a:r>
              <a:rPr lang="en-GB" sz="1800">
                <a:latin typeface="+mn-lt"/>
              </a:rPr>
              <a:t>GDE3</a:t>
            </a:r>
            <a:endParaRPr lang="en-GB" sz="1800" dirty="0">
              <a:latin typeface="+mn-lt"/>
            </a:endParaRPr>
          </a:p>
        </p:txBody>
      </p:sp>
      <p:sp>
        <p:nvSpPr>
          <p:cNvPr id="41" name="Rectangle 40">
            <a:extLst>
              <a:ext uri="{FF2B5EF4-FFF2-40B4-BE49-F238E27FC236}">
                <a16:creationId xmlns:a16="http://schemas.microsoft.com/office/drawing/2014/main" id="{4664F06A-B10C-41C1-87CB-1E5790C7234F}"/>
              </a:ext>
            </a:extLst>
          </p:cNvPr>
          <p:cNvSpPr/>
          <p:nvPr/>
        </p:nvSpPr>
        <p:spPr>
          <a:xfrm>
            <a:off x="10503530" y="5431992"/>
            <a:ext cx="171450" cy="190500"/>
          </a:xfrm>
          <a:prstGeom prst="rect">
            <a:avLst/>
          </a:prstGeom>
          <a:solidFill>
            <a:srgbClr val="4D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975A5ED-1293-42AD-B0E5-5F4880C5FC89}"/>
              </a:ext>
            </a:extLst>
          </p:cNvPr>
          <p:cNvSpPr/>
          <p:nvPr/>
        </p:nvSpPr>
        <p:spPr>
          <a:xfrm>
            <a:off x="10503530" y="5872903"/>
            <a:ext cx="171450" cy="190500"/>
          </a:xfrm>
          <a:prstGeom prst="rect">
            <a:avLst/>
          </a:prstGeom>
          <a:solidFill>
            <a:srgbClr val="7E3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8D4410B-4DF2-4C8B-9BDB-0FD61225E8B1}"/>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44" name="Rectangle 43">
            <a:extLst>
              <a:ext uri="{FF2B5EF4-FFF2-40B4-BE49-F238E27FC236}">
                <a16:creationId xmlns:a16="http://schemas.microsoft.com/office/drawing/2014/main" id="{A1D63A77-5739-4842-8A85-034B5E42C135}"/>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45" name="Rectangle 44">
            <a:extLst>
              <a:ext uri="{FF2B5EF4-FFF2-40B4-BE49-F238E27FC236}">
                <a16:creationId xmlns:a16="http://schemas.microsoft.com/office/drawing/2014/main" id="{F0E6C90D-71BD-445E-AE49-74D9AEF51913}"/>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46" name="Rectangle 45">
            <a:extLst>
              <a:ext uri="{FF2B5EF4-FFF2-40B4-BE49-F238E27FC236}">
                <a16:creationId xmlns:a16="http://schemas.microsoft.com/office/drawing/2014/main" id="{048B233A-E167-4D10-95A3-622F2FC88289}"/>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47" name="Rectangle 46">
            <a:extLst>
              <a:ext uri="{FF2B5EF4-FFF2-40B4-BE49-F238E27FC236}">
                <a16:creationId xmlns:a16="http://schemas.microsoft.com/office/drawing/2014/main" id="{1402F55B-113E-43C4-B1F0-C7C4D2FB5428}"/>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48" name="Rectangle 47">
            <a:extLst>
              <a:ext uri="{FF2B5EF4-FFF2-40B4-BE49-F238E27FC236}">
                <a16:creationId xmlns:a16="http://schemas.microsoft.com/office/drawing/2014/main" id="{2541681B-7B59-4AB3-BD26-8ECFF34770B6}"/>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49" name="Rectangle 48">
            <a:extLst>
              <a:ext uri="{FF2B5EF4-FFF2-40B4-BE49-F238E27FC236}">
                <a16:creationId xmlns:a16="http://schemas.microsoft.com/office/drawing/2014/main" id="{7FD24D84-608D-4549-97A3-BD37B6105FF7}"/>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D3A7A3F-9E26-4092-AD15-E0E9D30E7F58}"/>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7DC9122-5C88-4EF5-96DE-40010FEA92E1}"/>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13387761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3C7DCB4C-F781-4C92-8625-07D480AACB0D}"/>
              </a:ext>
            </a:extLst>
          </p:cNvPr>
          <p:cNvSpPr/>
          <p:nvPr/>
        </p:nvSpPr>
        <p:spPr>
          <a:xfrm>
            <a:off x="10503530" y="3765045"/>
            <a:ext cx="171450" cy="190500"/>
          </a:xfrm>
          <a:prstGeom prst="rect">
            <a:avLst/>
          </a:prstGeom>
          <a:solidFill>
            <a:srgbClr val="984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6B04060-3597-413D-93A1-95E75BB084AA}"/>
              </a:ext>
            </a:extLst>
          </p:cNvPr>
          <p:cNvSpPr/>
          <p:nvPr/>
        </p:nvSpPr>
        <p:spPr>
          <a:xfrm>
            <a:off x="10503530" y="3330767"/>
            <a:ext cx="171450" cy="190500"/>
          </a:xfrm>
          <a:prstGeom prst="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095BC3E-181A-4692-AA33-74FD42C68310}"/>
              </a:ext>
            </a:extLst>
          </p:cNvPr>
          <p:cNvSpPr/>
          <p:nvPr/>
        </p:nvSpPr>
        <p:spPr>
          <a:xfrm>
            <a:off x="10503530" y="2887883"/>
            <a:ext cx="171450" cy="1905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DA692DE-F5E1-4507-A110-5BC52B6BDABA}"/>
              </a:ext>
            </a:extLst>
          </p:cNvPr>
          <p:cNvSpPr/>
          <p:nvPr/>
        </p:nvSpPr>
        <p:spPr>
          <a:xfrm>
            <a:off x="10503530" y="2437379"/>
            <a:ext cx="171450" cy="190500"/>
          </a:xfrm>
          <a:prstGeom prst="rect">
            <a:avLst/>
          </a:prstGeom>
          <a:solidFill>
            <a:srgbClr val="DB1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A601679-2B48-490F-B2A6-F2E18C6C89A7}"/>
              </a:ext>
            </a:extLst>
          </p:cNvPr>
          <p:cNvSpPr/>
          <p:nvPr/>
        </p:nvSpPr>
        <p:spPr>
          <a:xfrm>
            <a:off x="10503530" y="2003400"/>
            <a:ext cx="171450" cy="190500"/>
          </a:xfrm>
          <a:prstGeom prst="rect">
            <a:avLst/>
          </a:prstGeom>
          <a:solidFill>
            <a:srgbClr val="77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AD14516-93F0-4ED4-BCDB-7C926A4386E5}"/>
              </a:ext>
            </a:extLst>
          </p:cNvPr>
          <p:cNvSpPr/>
          <p:nvPr/>
        </p:nvSpPr>
        <p:spPr>
          <a:xfrm>
            <a:off x="10503530" y="1564171"/>
            <a:ext cx="171450" cy="190500"/>
          </a:xfrm>
          <a:prstGeom prst="rect">
            <a:avLst/>
          </a:prstGeom>
          <a:solidFill>
            <a:srgbClr val="518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7E810FD-6502-49D6-9DB7-573827163D19}"/>
              </a:ext>
            </a:extLst>
          </p:cNvPr>
          <p:cNvSpPr txBox="1">
            <a:spLocks/>
          </p:cNvSpPr>
          <p:nvPr/>
        </p:nvSpPr>
        <p:spPr>
          <a:xfrm>
            <a:off x="9737363" y="437512"/>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latin typeface="+mn-lt"/>
              </a:rPr>
              <a:t>Pareto Front</a:t>
            </a:r>
          </a:p>
          <a:p>
            <a:r>
              <a:rPr lang="en-GB" sz="1800" dirty="0">
                <a:latin typeface="+mn-lt"/>
              </a:rPr>
              <a:t>Dominated solutions</a:t>
            </a:r>
          </a:p>
        </p:txBody>
      </p:sp>
      <p:pic>
        <p:nvPicPr>
          <p:cNvPr id="8" name="Picture 7" descr="A close up of a map&#10;&#10;Description automatically generated">
            <a:extLst>
              <a:ext uri="{FF2B5EF4-FFF2-40B4-BE49-F238E27FC236}">
                <a16:creationId xmlns:a16="http://schemas.microsoft.com/office/drawing/2014/main" id="{5CF059C9-A752-4E82-9C35-72EBA0FF633A}"/>
              </a:ext>
            </a:extLst>
          </p:cNvPr>
          <p:cNvPicPr>
            <a:picLocks noChangeAspect="1"/>
          </p:cNvPicPr>
          <p:nvPr/>
        </p:nvPicPr>
        <p:blipFill rotWithShape="1">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457" t="76227" r="89757" b="13732"/>
          <a:stretch/>
        </p:blipFill>
        <p:spPr>
          <a:xfrm>
            <a:off x="8920934" y="284749"/>
            <a:ext cx="620486" cy="786495"/>
          </a:xfrm>
          <a:prstGeom prst="rect">
            <a:avLst/>
          </a:prstGeom>
        </p:spPr>
      </p:pic>
      <p:sp>
        <p:nvSpPr>
          <p:cNvPr id="18" name="Title 1">
            <a:extLst>
              <a:ext uri="{FF2B5EF4-FFF2-40B4-BE49-F238E27FC236}">
                <a16:creationId xmlns:a16="http://schemas.microsoft.com/office/drawing/2014/main" id="{F7E810FD-6502-49D6-9DB7-573827163D19}"/>
              </a:ext>
            </a:extLst>
          </p:cNvPr>
          <p:cNvSpPr txBox="1">
            <a:spLocks/>
          </p:cNvSpPr>
          <p:nvPr/>
        </p:nvSpPr>
        <p:spPr>
          <a:xfrm>
            <a:off x="4369908" y="6278788"/>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chemeClr val="tx1">
                    <a:lumMod val="65000"/>
                    <a:lumOff val="35000"/>
                  </a:schemeClr>
                </a:solidFill>
                <a:latin typeface="+mn-lt"/>
              </a:rPr>
              <a:t>Maximum Displacement</a:t>
            </a:r>
          </a:p>
        </p:txBody>
      </p:sp>
      <p:sp>
        <p:nvSpPr>
          <p:cNvPr id="19" name="Title 1">
            <a:extLst>
              <a:ext uri="{FF2B5EF4-FFF2-40B4-BE49-F238E27FC236}">
                <a16:creationId xmlns:a16="http://schemas.microsoft.com/office/drawing/2014/main" id="{F7E810FD-6502-49D6-9DB7-573827163D19}"/>
              </a:ext>
            </a:extLst>
          </p:cNvPr>
          <p:cNvSpPr txBox="1">
            <a:spLocks/>
          </p:cNvSpPr>
          <p:nvPr/>
        </p:nvSpPr>
        <p:spPr>
          <a:xfrm rot="16200000">
            <a:off x="-939322" y="3522601"/>
            <a:ext cx="2454637" cy="506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chemeClr val="tx1">
                    <a:lumMod val="65000"/>
                    <a:lumOff val="35000"/>
                  </a:schemeClr>
                </a:solidFill>
                <a:latin typeface="+mn-lt"/>
              </a:rPr>
              <a:t>Attractor Distance</a:t>
            </a:r>
          </a:p>
        </p:txBody>
      </p:sp>
      <p:pic>
        <p:nvPicPr>
          <p:cNvPr id="22" name="Picture 21" descr="A screenshot of a video game&#10;&#10;Description automatically generated">
            <a:extLst>
              <a:ext uri="{FF2B5EF4-FFF2-40B4-BE49-F238E27FC236}">
                <a16:creationId xmlns:a16="http://schemas.microsoft.com/office/drawing/2014/main" id="{9225B6F9-34DE-4C52-97C9-341C9FCD691F}"/>
              </a:ext>
            </a:extLst>
          </p:cNvPr>
          <p:cNvPicPr>
            <a:picLocks noChangeAspect="1"/>
          </p:cNvPicPr>
          <p:nvPr/>
        </p:nvPicPr>
        <p:blipFill rotWithShape="1">
          <a:blip r:embed="rId4">
            <a:extLst>
              <a:ext uri="{28A0092B-C50C-407E-A947-70E740481C1C}">
                <a14:useLocalDpi xmlns:a14="http://schemas.microsoft.com/office/drawing/2010/main" val="0"/>
              </a:ext>
            </a:extLst>
          </a:blip>
          <a:srcRect l="23035" t="32484" r="11953" b="5590"/>
          <a:stretch/>
        </p:blipFill>
        <p:spPr>
          <a:xfrm>
            <a:off x="560645" y="1250438"/>
            <a:ext cx="9539805" cy="5111441"/>
          </a:xfrm>
          <a:prstGeom prst="rect">
            <a:avLst/>
          </a:prstGeom>
        </p:spPr>
      </p:pic>
      <p:sp>
        <p:nvSpPr>
          <p:cNvPr id="23" name="Title 1">
            <a:extLst>
              <a:ext uri="{FF2B5EF4-FFF2-40B4-BE49-F238E27FC236}">
                <a16:creationId xmlns:a16="http://schemas.microsoft.com/office/drawing/2014/main" id="{F7E810FD-6502-49D6-9DB7-573827163D19}"/>
              </a:ext>
            </a:extLst>
          </p:cNvPr>
          <p:cNvSpPr txBox="1">
            <a:spLocks/>
          </p:cNvSpPr>
          <p:nvPr/>
        </p:nvSpPr>
        <p:spPr>
          <a:xfrm>
            <a:off x="10786946" y="5181580"/>
            <a:ext cx="1405054" cy="1065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500"/>
              </a:lnSpc>
            </a:pPr>
            <a:r>
              <a:rPr lang="en-GB" sz="1800">
                <a:latin typeface="+mn-lt"/>
              </a:rPr>
              <a:t>CMA-ES</a:t>
            </a:r>
          </a:p>
          <a:p>
            <a:pPr>
              <a:lnSpc>
                <a:spcPts val="3500"/>
              </a:lnSpc>
            </a:pPr>
            <a:r>
              <a:rPr lang="en-GB" sz="1800">
                <a:latin typeface="+mn-lt"/>
              </a:rPr>
              <a:t>GDE3</a:t>
            </a:r>
            <a:endParaRPr lang="en-GB" sz="1800" dirty="0">
              <a:latin typeface="+mn-lt"/>
            </a:endParaRPr>
          </a:p>
        </p:txBody>
      </p:sp>
      <p:sp>
        <p:nvSpPr>
          <p:cNvPr id="33" name="Rectangle 32">
            <a:extLst>
              <a:ext uri="{FF2B5EF4-FFF2-40B4-BE49-F238E27FC236}">
                <a16:creationId xmlns:a16="http://schemas.microsoft.com/office/drawing/2014/main" id="{7935FCC1-6536-435B-8850-0B4BFB239103}"/>
              </a:ext>
            </a:extLst>
          </p:cNvPr>
          <p:cNvSpPr/>
          <p:nvPr/>
        </p:nvSpPr>
        <p:spPr>
          <a:xfrm>
            <a:off x="10503530" y="5431992"/>
            <a:ext cx="171450" cy="190500"/>
          </a:xfrm>
          <a:prstGeom prst="rect">
            <a:avLst/>
          </a:prstGeom>
          <a:solidFill>
            <a:srgbClr val="4D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0FE0097-CDA2-4F36-8F89-FDDB110FE6C4}"/>
              </a:ext>
            </a:extLst>
          </p:cNvPr>
          <p:cNvSpPr/>
          <p:nvPr/>
        </p:nvSpPr>
        <p:spPr>
          <a:xfrm>
            <a:off x="10503530" y="5872903"/>
            <a:ext cx="171450" cy="190500"/>
          </a:xfrm>
          <a:prstGeom prst="rect">
            <a:avLst/>
          </a:prstGeom>
          <a:solidFill>
            <a:srgbClr val="7E3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F4D02D8-4CDD-4821-952E-2742729D7C16}"/>
              </a:ext>
            </a:extLst>
          </p:cNvPr>
          <p:cNvSpPr/>
          <p:nvPr/>
        </p:nvSpPr>
        <p:spPr>
          <a:xfrm>
            <a:off x="10786946" y="1322963"/>
            <a:ext cx="1009315" cy="489878"/>
          </a:xfrm>
          <a:prstGeom prst="rect">
            <a:avLst/>
          </a:prstGeom>
        </p:spPr>
        <p:txBody>
          <a:bodyPr wrap="none">
            <a:spAutoFit/>
          </a:bodyPr>
          <a:lstStyle/>
          <a:p>
            <a:pPr>
              <a:lnSpc>
                <a:spcPts val="3500"/>
              </a:lnSpc>
            </a:pPr>
            <a:r>
              <a:rPr lang="en-GB" dirty="0"/>
              <a:t>MOEA/D</a:t>
            </a:r>
          </a:p>
        </p:txBody>
      </p:sp>
      <p:sp>
        <p:nvSpPr>
          <p:cNvPr id="3" name="Rectangle 2">
            <a:extLst>
              <a:ext uri="{FF2B5EF4-FFF2-40B4-BE49-F238E27FC236}">
                <a16:creationId xmlns:a16="http://schemas.microsoft.com/office/drawing/2014/main" id="{8E28DCEB-0485-44AD-8659-B2A94544ECD6}"/>
              </a:ext>
            </a:extLst>
          </p:cNvPr>
          <p:cNvSpPr/>
          <p:nvPr/>
        </p:nvSpPr>
        <p:spPr>
          <a:xfrm>
            <a:off x="10786946" y="1764723"/>
            <a:ext cx="635110" cy="489878"/>
          </a:xfrm>
          <a:prstGeom prst="rect">
            <a:avLst/>
          </a:prstGeom>
        </p:spPr>
        <p:txBody>
          <a:bodyPr wrap="square">
            <a:spAutoFit/>
          </a:bodyPr>
          <a:lstStyle/>
          <a:p>
            <a:pPr>
              <a:lnSpc>
                <a:spcPts val="3500"/>
              </a:lnSpc>
            </a:pPr>
            <a:r>
              <a:rPr lang="en-GB" dirty="0"/>
              <a:t>PAES</a:t>
            </a:r>
          </a:p>
        </p:txBody>
      </p:sp>
      <p:sp>
        <p:nvSpPr>
          <p:cNvPr id="4" name="Rectangle 3">
            <a:extLst>
              <a:ext uri="{FF2B5EF4-FFF2-40B4-BE49-F238E27FC236}">
                <a16:creationId xmlns:a16="http://schemas.microsoft.com/office/drawing/2014/main" id="{91B535A5-28B7-42FC-8E7E-11495A4650C7}"/>
              </a:ext>
            </a:extLst>
          </p:cNvPr>
          <p:cNvSpPr/>
          <p:nvPr/>
        </p:nvSpPr>
        <p:spPr>
          <a:xfrm>
            <a:off x="10786946" y="2202981"/>
            <a:ext cx="767454" cy="489878"/>
          </a:xfrm>
          <a:prstGeom prst="rect">
            <a:avLst/>
          </a:prstGeom>
        </p:spPr>
        <p:txBody>
          <a:bodyPr wrap="square">
            <a:spAutoFit/>
          </a:bodyPr>
          <a:lstStyle/>
          <a:p>
            <a:pPr>
              <a:lnSpc>
                <a:spcPts val="3500"/>
              </a:lnSpc>
            </a:pPr>
            <a:r>
              <a:rPr lang="en-GB" dirty="0"/>
              <a:t>PESA2</a:t>
            </a:r>
          </a:p>
        </p:txBody>
      </p:sp>
      <p:sp>
        <p:nvSpPr>
          <p:cNvPr id="5" name="Rectangle 4">
            <a:extLst>
              <a:ext uri="{FF2B5EF4-FFF2-40B4-BE49-F238E27FC236}">
                <a16:creationId xmlns:a16="http://schemas.microsoft.com/office/drawing/2014/main" id="{23BE865F-8586-48BA-B81C-CDD20653331A}"/>
              </a:ext>
            </a:extLst>
          </p:cNvPr>
          <p:cNvSpPr/>
          <p:nvPr/>
        </p:nvSpPr>
        <p:spPr>
          <a:xfrm>
            <a:off x="10786946" y="2659086"/>
            <a:ext cx="953210" cy="489878"/>
          </a:xfrm>
          <a:prstGeom prst="rect">
            <a:avLst/>
          </a:prstGeom>
        </p:spPr>
        <p:txBody>
          <a:bodyPr wrap="none">
            <a:spAutoFit/>
          </a:bodyPr>
          <a:lstStyle/>
          <a:p>
            <a:pPr>
              <a:lnSpc>
                <a:spcPts val="3500"/>
              </a:lnSpc>
            </a:pPr>
            <a:r>
              <a:rPr lang="el-GR" dirty="0"/>
              <a:t>ε</a:t>
            </a:r>
            <a:r>
              <a:rPr lang="en-GB" dirty="0"/>
              <a:t>-MOEA</a:t>
            </a:r>
          </a:p>
        </p:txBody>
      </p:sp>
      <p:sp>
        <p:nvSpPr>
          <p:cNvPr id="6" name="Rectangle 5">
            <a:extLst>
              <a:ext uri="{FF2B5EF4-FFF2-40B4-BE49-F238E27FC236}">
                <a16:creationId xmlns:a16="http://schemas.microsoft.com/office/drawing/2014/main" id="{B0A7F0BA-A534-4553-A208-F6899E08F5A4}"/>
              </a:ext>
            </a:extLst>
          </p:cNvPr>
          <p:cNvSpPr/>
          <p:nvPr/>
        </p:nvSpPr>
        <p:spPr>
          <a:xfrm>
            <a:off x="10786240" y="3088100"/>
            <a:ext cx="768865" cy="489878"/>
          </a:xfrm>
          <a:prstGeom prst="rect">
            <a:avLst/>
          </a:prstGeom>
        </p:spPr>
        <p:txBody>
          <a:bodyPr wrap="none">
            <a:spAutoFit/>
          </a:bodyPr>
          <a:lstStyle/>
          <a:p>
            <a:pPr>
              <a:lnSpc>
                <a:spcPts val="3500"/>
              </a:lnSpc>
            </a:pPr>
            <a:r>
              <a:rPr lang="en-GB" dirty="0"/>
              <a:t>SPEA2</a:t>
            </a:r>
          </a:p>
        </p:txBody>
      </p:sp>
      <p:sp>
        <p:nvSpPr>
          <p:cNvPr id="9" name="Rectangle 8">
            <a:extLst>
              <a:ext uri="{FF2B5EF4-FFF2-40B4-BE49-F238E27FC236}">
                <a16:creationId xmlns:a16="http://schemas.microsoft.com/office/drawing/2014/main" id="{F8EEB2AF-87BF-4A74-8404-A949C383A4E7}"/>
              </a:ext>
            </a:extLst>
          </p:cNvPr>
          <p:cNvSpPr/>
          <p:nvPr/>
        </p:nvSpPr>
        <p:spPr>
          <a:xfrm>
            <a:off x="10786240" y="3525101"/>
            <a:ext cx="904415" cy="489878"/>
          </a:xfrm>
          <a:prstGeom prst="rect">
            <a:avLst/>
          </a:prstGeom>
        </p:spPr>
        <p:txBody>
          <a:bodyPr wrap="none">
            <a:spAutoFit/>
          </a:bodyPr>
          <a:lstStyle/>
          <a:p>
            <a:pPr>
              <a:lnSpc>
                <a:spcPts val="3500"/>
              </a:lnSpc>
            </a:pPr>
            <a:r>
              <a:rPr lang="en-GB" dirty="0"/>
              <a:t>NSGA-II</a:t>
            </a:r>
          </a:p>
        </p:txBody>
      </p:sp>
      <p:sp>
        <p:nvSpPr>
          <p:cNvPr id="58" name="Rectangle 57">
            <a:extLst>
              <a:ext uri="{FF2B5EF4-FFF2-40B4-BE49-F238E27FC236}">
                <a16:creationId xmlns:a16="http://schemas.microsoft.com/office/drawing/2014/main" id="{4D76E639-80BA-4D8F-A0F1-CBE780DE2CE9}"/>
              </a:ext>
            </a:extLst>
          </p:cNvPr>
          <p:cNvSpPr/>
          <p:nvPr/>
        </p:nvSpPr>
        <p:spPr>
          <a:xfrm>
            <a:off x="10503530" y="4365680"/>
            <a:ext cx="171450" cy="190500"/>
          </a:xfrm>
          <a:prstGeom prst="rect">
            <a:avLst/>
          </a:prstGeom>
          <a:solidFill>
            <a:srgbClr val="0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0D15B3F-1D6E-43EE-8005-F3208B01E059}"/>
              </a:ext>
            </a:extLst>
          </p:cNvPr>
          <p:cNvSpPr/>
          <p:nvPr/>
        </p:nvSpPr>
        <p:spPr>
          <a:xfrm>
            <a:off x="10503530" y="4806591"/>
            <a:ext cx="171450" cy="190500"/>
          </a:xfrm>
          <a:prstGeom prst="rect">
            <a:avLst/>
          </a:prstGeom>
          <a:solidFill>
            <a:srgbClr val="FFA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9C83CE-0F73-4CC0-84A5-17F5E072233E}"/>
              </a:ext>
            </a:extLst>
          </p:cNvPr>
          <p:cNvSpPr/>
          <p:nvPr/>
        </p:nvSpPr>
        <p:spPr>
          <a:xfrm>
            <a:off x="10786240" y="4158541"/>
            <a:ext cx="1120425" cy="938719"/>
          </a:xfrm>
          <a:prstGeom prst="rect">
            <a:avLst/>
          </a:prstGeom>
        </p:spPr>
        <p:txBody>
          <a:bodyPr wrap="square">
            <a:spAutoFit/>
          </a:bodyPr>
          <a:lstStyle/>
          <a:p>
            <a:pPr>
              <a:lnSpc>
                <a:spcPts val="3500"/>
              </a:lnSpc>
            </a:pPr>
            <a:r>
              <a:rPr lang="en-GB" dirty="0"/>
              <a:t>OMOPSO</a:t>
            </a:r>
          </a:p>
          <a:p>
            <a:pPr>
              <a:lnSpc>
                <a:spcPts val="3500"/>
              </a:lnSpc>
            </a:pPr>
            <a:r>
              <a:rPr lang="en-GB" dirty="0"/>
              <a:t>SMPSO</a:t>
            </a:r>
          </a:p>
        </p:txBody>
      </p:sp>
    </p:spTree>
    <p:extLst>
      <p:ext uri="{BB962C8B-B14F-4D97-AF65-F5344CB8AC3E}">
        <p14:creationId xmlns:p14="http://schemas.microsoft.com/office/powerpoint/2010/main" val="1950771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TotalTime>
  <Words>5317</Words>
  <Application>Microsoft Office PowerPoint</Application>
  <PresentationFormat>Widescreen</PresentationFormat>
  <Paragraphs>1203</Paragraphs>
  <Slides>107</Slides>
  <Notes>107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Calibri</vt:lpstr>
      <vt:lpstr>Calibri Light</vt:lpstr>
      <vt:lpstr>Cambria Math</vt:lpstr>
      <vt:lpstr>Symath</vt:lpstr>
      <vt:lpstr>Wingdings</vt:lpstr>
      <vt:lpstr>Office Theme</vt:lpstr>
      <vt:lpstr>Conflicting Goals in Architecture A Study on Multi-Objective Optimization</vt:lpstr>
      <vt:lpstr>PowerPoint Presentation</vt:lpstr>
      <vt:lpstr>Optimization</vt:lpstr>
      <vt:lpstr>Optimization</vt:lpstr>
      <vt:lpstr>Optimization</vt:lpstr>
      <vt:lpstr>Optimization</vt:lpstr>
      <vt:lpstr>Optimization</vt:lpstr>
      <vt:lpstr>Optimization</vt:lpstr>
      <vt:lpstr>Optimization</vt:lpstr>
      <vt:lpstr>Optimization</vt:lpstr>
      <vt:lpstr>Optimization</vt:lpstr>
      <vt:lpstr>Optimization</vt:lpstr>
      <vt:lpstr>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Cardinality  Diversity    Accuracy/Convergence</vt:lpstr>
      <vt:lpstr>PowerPoint Presentation</vt:lpstr>
      <vt:lpstr>Cardinality  Diversity    Accuracy/Convergence</vt:lpstr>
      <vt:lpstr>Cardinality  Diversity    Accuracy/Convergence</vt:lpstr>
      <vt:lpstr>Cardinality  Diversity    Accuracy/Convergence</vt:lpstr>
      <vt:lpstr>Cardinality  Diversity    Accuracy/Convergence</vt:lpstr>
      <vt:lpstr>Cardinality  Diversity    Accuracy/Convergence</vt:lpstr>
      <vt:lpstr>Cardinality  Diversity    Accuracy/Convergence</vt:lpstr>
      <vt:lpstr>PowerPoint Presentation</vt:lpstr>
      <vt:lpstr>Cardinality  Diversity    Accuracy/Convergence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Conflicting Goals in Architecture A Study on Multi-Objective Optimization</dc:title>
  <dc:creator>Catarina Belém</dc:creator>
  <cp:lastModifiedBy>Renata Castelo Branco</cp:lastModifiedBy>
  <cp:revision>100</cp:revision>
  <dcterms:created xsi:type="dcterms:W3CDTF">2019-02-24T11:44:08Z</dcterms:created>
  <dcterms:modified xsi:type="dcterms:W3CDTF">2019-04-04T22:36:44Z</dcterms:modified>
</cp:coreProperties>
</file>